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8288000" cy="10287000"/>
  <p:notesSz cx="6858000" cy="9144000"/>
  <p:embeddedFontLst>
    <p:embeddedFont>
      <p:font typeface="Coiny" panose="020B0604020202020204" charset="0"/>
      <p:regular r:id="rId30"/>
    </p:embeddedFont>
    <p:embeddedFont>
      <p:font typeface="Sriracha" panose="020B0604020202020204" charset="-34"/>
      <p:regular r:id="rId31"/>
    </p:embeddedFont>
    <p:embeddedFont>
      <p:font typeface="Varela Round" panose="00000500000000000000" pitchFamily="2" charset="-79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0.png"/><Relationship Id="rId17" Type="http://schemas.openxmlformats.org/officeDocument/2006/relationships/image" Target="../media/image12.sv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svg"/><Relationship Id="rId5" Type="http://schemas.openxmlformats.org/officeDocument/2006/relationships/image" Target="../media/image4.svg"/><Relationship Id="rId15" Type="http://schemas.openxmlformats.org/officeDocument/2006/relationships/image" Target="../media/image10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9.png"/><Relationship Id="rId19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18" Type="http://schemas.openxmlformats.org/officeDocument/2006/relationships/image" Target="../media/image28.png"/><Relationship Id="rId3" Type="http://schemas.openxmlformats.org/officeDocument/2006/relationships/image" Target="../media/image2.svg"/><Relationship Id="rId21" Type="http://schemas.openxmlformats.org/officeDocument/2006/relationships/image" Target="../media/image31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18" Type="http://schemas.openxmlformats.org/officeDocument/2006/relationships/image" Target="../media/image33.png"/><Relationship Id="rId3" Type="http://schemas.openxmlformats.org/officeDocument/2006/relationships/image" Target="../media/image2.svg"/><Relationship Id="rId21" Type="http://schemas.openxmlformats.org/officeDocument/2006/relationships/image" Target="../media/image10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17" Type="http://schemas.openxmlformats.org/officeDocument/2006/relationships/image" Target="../media/image36.sv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3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svg"/><Relationship Id="rId10" Type="http://schemas.openxmlformats.org/officeDocument/2006/relationships/image" Target="../media/image29.sv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1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1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image" Target="../media/image19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.svg"/><Relationship Id="rId5" Type="http://schemas.openxmlformats.org/officeDocument/2006/relationships/image" Target="../media/image22.sv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image" Target="../media/image21.png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image" Target="../media/image34.sv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image" Target="../media/image33.png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.png"/><Relationship Id="rId5" Type="http://schemas.openxmlformats.org/officeDocument/2006/relationships/image" Target="../media/image31.svg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4" Type="http://schemas.openxmlformats.org/officeDocument/2006/relationships/image" Target="../media/image30.pn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18" Type="http://schemas.openxmlformats.org/officeDocument/2006/relationships/image" Target="../media/image5.png"/><Relationship Id="rId3" Type="http://schemas.openxmlformats.org/officeDocument/2006/relationships/image" Target="../media/image29.svg"/><Relationship Id="rId7" Type="http://schemas.openxmlformats.org/officeDocument/2006/relationships/image" Target="../media/image22.svg"/><Relationship Id="rId12" Type="http://schemas.openxmlformats.org/officeDocument/2006/relationships/image" Target="../media/image9.png"/><Relationship Id="rId17" Type="http://schemas.openxmlformats.org/officeDocument/2006/relationships/image" Target="../media/image4.svg"/><Relationship Id="rId2" Type="http://schemas.openxmlformats.org/officeDocument/2006/relationships/image" Target="../media/image28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8.svg"/><Relationship Id="rId5" Type="http://schemas.openxmlformats.org/officeDocument/2006/relationships/image" Target="../media/image31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6.svg"/><Relationship Id="rId4" Type="http://schemas.openxmlformats.org/officeDocument/2006/relationships/image" Target="../media/image30.png"/><Relationship Id="rId9" Type="http://schemas.openxmlformats.org/officeDocument/2006/relationships/image" Target="../media/image2.svg"/><Relationship Id="rId1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18" Type="http://schemas.openxmlformats.org/officeDocument/2006/relationships/image" Target="../media/image5.png"/><Relationship Id="rId3" Type="http://schemas.openxmlformats.org/officeDocument/2006/relationships/image" Target="../media/image24.svg"/><Relationship Id="rId7" Type="http://schemas.openxmlformats.org/officeDocument/2006/relationships/image" Target="../media/image22.svg"/><Relationship Id="rId12" Type="http://schemas.openxmlformats.org/officeDocument/2006/relationships/image" Target="../media/image9.png"/><Relationship Id="rId17" Type="http://schemas.openxmlformats.org/officeDocument/2006/relationships/image" Target="../media/image4.svg"/><Relationship Id="rId2" Type="http://schemas.openxmlformats.org/officeDocument/2006/relationships/image" Target="../media/image23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8.svg"/><Relationship Id="rId5" Type="http://schemas.openxmlformats.org/officeDocument/2006/relationships/image" Target="../media/image31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6.svg"/><Relationship Id="rId4" Type="http://schemas.openxmlformats.org/officeDocument/2006/relationships/image" Target="../media/image30.png"/><Relationship Id="rId9" Type="http://schemas.openxmlformats.org/officeDocument/2006/relationships/image" Target="../media/image2.svg"/><Relationship Id="rId1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46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svg"/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12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31.svg"/><Relationship Id="rId10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image" Target="../media/image36.svg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image" Target="../media/image35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34.svg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image" Target="../media/image33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4.svg"/><Relationship Id="rId3" Type="http://schemas.openxmlformats.org/officeDocument/2006/relationships/image" Target="../media/image26.png"/><Relationship Id="rId21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3.png"/><Relationship Id="rId2" Type="http://schemas.openxmlformats.org/officeDocument/2006/relationships/image" Target="../media/image25.png"/><Relationship Id="rId16" Type="http://schemas.openxmlformats.org/officeDocument/2006/relationships/image" Target="../media/image31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9.png"/><Relationship Id="rId5" Type="http://schemas.openxmlformats.org/officeDocument/2006/relationships/image" Target="../media/image28.png"/><Relationship Id="rId15" Type="http://schemas.openxmlformats.org/officeDocument/2006/relationships/image" Target="../media/image30.png"/><Relationship Id="rId23" Type="http://schemas.openxmlformats.org/officeDocument/2006/relationships/image" Target="../media/image34.svg"/><Relationship Id="rId10" Type="http://schemas.openxmlformats.org/officeDocument/2006/relationships/image" Target="../media/image8.svg"/><Relationship Id="rId19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4.svg"/><Relationship Id="rId1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33.png"/><Relationship Id="rId17" Type="http://schemas.openxmlformats.org/officeDocument/2006/relationships/image" Target="../media/image3.png"/><Relationship Id="rId2" Type="http://schemas.openxmlformats.org/officeDocument/2006/relationships/image" Target="../media/image1.png"/><Relationship Id="rId16" Type="http://schemas.openxmlformats.org/officeDocument/2006/relationships/image" Target="../media/image31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10" Type="http://schemas.openxmlformats.org/officeDocument/2006/relationships/image" Target="../media/image35.png"/><Relationship Id="rId19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1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27.png"/><Relationship Id="rId1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4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4.svg"/><Relationship Id="rId5" Type="http://schemas.openxmlformats.org/officeDocument/2006/relationships/image" Target="../media/image8.svg"/><Relationship Id="rId15" Type="http://schemas.openxmlformats.org/officeDocument/2006/relationships/image" Target="../media/image3.png"/><Relationship Id="rId10" Type="http://schemas.openxmlformats.org/officeDocument/2006/relationships/image" Target="../media/image33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1.sv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30.png"/><Relationship Id="rId1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4.svg"/><Relationship Id="rId5" Type="http://schemas.openxmlformats.org/officeDocument/2006/relationships/image" Target="../media/image8.svg"/><Relationship Id="rId15" Type="http://schemas.openxmlformats.org/officeDocument/2006/relationships/image" Target="../media/image4.svg"/><Relationship Id="rId10" Type="http://schemas.openxmlformats.org/officeDocument/2006/relationships/image" Target="../media/image3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image" Target="../media/image19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.svg"/><Relationship Id="rId5" Type="http://schemas.openxmlformats.org/officeDocument/2006/relationships/image" Target="../media/image22.sv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image" Target="../media/image21.png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image" Target="../media/image22.svg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image" Target="../media/image2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20.svg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691" y="7734699"/>
            <a:ext cx="3486806" cy="2764086"/>
          </a:xfrm>
          <a:custGeom>
            <a:avLst/>
            <a:gdLst/>
            <a:ahLst/>
            <a:cxnLst/>
            <a:rect l="l" t="t" r="r" b="b"/>
            <a:pathLst>
              <a:path w="3486806" h="2764086">
                <a:moveTo>
                  <a:pt x="0" y="0"/>
                </a:moveTo>
                <a:lnTo>
                  <a:pt x="3486807" y="0"/>
                </a:lnTo>
                <a:lnTo>
                  <a:pt x="3486807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11396" y="7734699"/>
            <a:ext cx="3781710" cy="2764086"/>
          </a:xfrm>
          <a:custGeom>
            <a:avLst/>
            <a:gdLst/>
            <a:ahLst/>
            <a:cxnLst/>
            <a:rect l="l" t="t" r="r" b="b"/>
            <a:pathLst>
              <a:path w="3781710" h="2764086">
                <a:moveTo>
                  <a:pt x="0" y="0"/>
                </a:moveTo>
                <a:lnTo>
                  <a:pt x="3781710" y="0"/>
                </a:lnTo>
                <a:lnTo>
                  <a:pt x="3781710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64005" y="7734699"/>
            <a:ext cx="3416287" cy="2764086"/>
          </a:xfrm>
          <a:custGeom>
            <a:avLst/>
            <a:gdLst/>
            <a:ahLst/>
            <a:cxnLst/>
            <a:rect l="l" t="t" r="r" b="b"/>
            <a:pathLst>
              <a:path w="3416287" h="2764086">
                <a:moveTo>
                  <a:pt x="0" y="0"/>
                </a:moveTo>
                <a:lnTo>
                  <a:pt x="3416286" y="0"/>
                </a:lnTo>
                <a:lnTo>
                  <a:pt x="3416286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51190" y="7734699"/>
            <a:ext cx="3276396" cy="2764086"/>
          </a:xfrm>
          <a:custGeom>
            <a:avLst/>
            <a:gdLst/>
            <a:ahLst/>
            <a:cxnLst/>
            <a:rect l="l" t="t" r="r" b="b"/>
            <a:pathLst>
              <a:path w="3276396" h="2764086">
                <a:moveTo>
                  <a:pt x="0" y="0"/>
                </a:moveTo>
                <a:lnTo>
                  <a:pt x="3276395" y="0"/>
                </a:lnTo>
                <a:lnTo>
                  <a:pt x="3276395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98484" y="7734699"/>
            <a:ext cx="3393410" cy="2764086"/>
          </a:xfrm>
          <a:custGeom>
            <a:avLst/>
            <a:gdLst/>
            <a:ahLst/>
            <a:cxnLst/>
            <a:rect l="l" t="t" r="r" b="b"/>
            <a:pathLst>
              <a:path w="3393410" h="2764086">
                <a:moveTo>
                  <a:pt x="0" y="0"/>
                </a:moveTo>
                <a:lnTo>
                  <a:pt x="3393409" y="0"/>
                </a:lnTo>
                <a:lnTo>
                  <a:pt x="3393409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62792" y="7734699"/>
            <a:ext cx="3543701" cy="2764086"/>
          </a:xfrm>
          <a:custGeom>
            <a:avLst/>
            <a:gdLst/>
            <a:ahLst/>
            <a:cxnLst/>
            <a:rect l="l" t="t" r="r" b="b"/>
            <a:pathLst>
              <a:path w="3543701" h="2764086">
                <a:moveTo>
                  <a:pt x="0" y="0"/>
                </a:moveTo>
                <a:lnTo>
                  <a:pt x="3543700" y="0"/>
                </a:lnTo>
                <a:lnTo>
                  <a:pt x="3543700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124354">
            <a:off x="-3050451" y="-4226519"/>
            <a:ext cx="8837886" cy="9051839"/>
          </a:xfrm>
          <a:custGeom>
            <a:avLst/>
            <a:gdLst/>
            <a:ahLst/>
            <a:cxnLst/>
            <a:rect l="l" t="t" r="r" b="b"/>
            <a:pathLst>
              <a:path w="8837886" h="9051839">
                <a:moveTo>
                  <a:pt x="0" y="0"/>
                </a:moveTo>
                <a:lnTo>
                  <a:pt x="8837886" y="0"/>
                </a:lnTo>
                <a:lnTo>
                  <a:pt x="8837886" y="9051838"/>
                </a:lnTo>
                <a:lnTo>
                  <a:pt x="0" y="9051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62792" y="0"/>
            <a:ext cx="8837886" cy="9051839"/>
          </a:xfrm>
          <a:custGeom>
            <a:avLst/>
            <a:gdLst/>
            <a:ahLst/>
            <a:cxnLst/>
            <a:rect l="l" t="t" r="r" b="b"/>
            <a:pathLst>
              <a:path w="8837886" h="9051839">
                <a:moveTo>
                  <a:pt x="0" y="0"/>
                </a:moveTo>
                <a:lnTo>
                  <a:pt x="8837886" y="0"/>
                </a:lnTo>
                <a:lnTo>
                  <a:pt x="8837886" y="9051839"/>
                </a:lnTo>
                <a:lnTo>
                  <a:pt x="0" y="90518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51939" y="-1571519"/>
            <a:ext cx="6286500" cy="4114800"/>
          </a:xfrm>
          <a:custGeom>
            <a:avLst/>
            <a:gdLst/>
            <a:ahLst/>
            <a:cxnLst/>
            <a:rect l="l" t="t" r="r" b="b"/>
            <a:pathLst>
              <a:path w="6286500" h="4114800">
                <a:moveTo>
                  <a:pt x="0" y="0"/>
                </a:moveTo>
                <a:lnTo>
                  <a:pt x="6286500" y="0"/>
                </a:lnTo>
                <a:lnTo>
                  <a:pt x="6286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22554">
            <a:off x="5087302" y="-252638"/>
            <a:ext cx="3326201" cy="2364626"/>
          </a:xfrm>
          <a:custGeom>
            <a:avLst/>
            <a:gdLst/>
            <a:ahLst/>
            <a:cxnLst/>
            <a:rect l="l" t="t" r="r" b="b"/>
            <a:pathLst>
              <a:path w="3326201" h="2364626">
                <a:moveTo>
                  <a:pt x="0" y="0"/>
                </a:moveTo>
                <a:lnTo>
                  <a:pt x="3326201" y="0"/>
                </a:lnTo>
                <a:lnTo>
                  <a:pt x="3326201" y="2364626"/>
                </a:lnTo>
                <a:lnTo>
                  <a:pt x="0" y="23646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90920" y="3670300"/>
            <a:ext cx="10306160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HỆ THỐNG PHÁT HIỆN XÂM NHẬP TRÊN LINUX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94"/>
          <a:stretch>
            <a:fillRect/>
          </a:stretch>
        </p:blipFill>
        <p:spPr>
          <a:xfrm>
            <a:off x="914400" y="0"/>
            <a:ext cx="163449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09666" y="8435643"/>
            <a:ext cx="2445535" cy="2063142"/>
          </a:xfrm>
          <a:custGeom>
            <a:avLst/>
            <a:gdLst/>
            <a:ahLst/>
            <a:cxnLst/>
            <a:rect l="l" t="t" r="r" b="b"/>
            <a:pathLst>
              <a:path w="2445535" h="2063142">
                <a:moveTo>
                  <a:pt x="0" y="0"/>
                </a:moveTo>
                <a:lnTo>
                  <a:pt x="2445535" y="0"/>
                </a:lnTo>
                <a:lnTo>
                  <a:pt x="2445535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61937" y="-123827"/>
            <a:ext cx="3829673" cy="3102035"/>
          </a:xfrm>
          <a:custGeom>
            <a:avLst/>
            <a:gdLst/>
            <a:ahLst/>
            <a:cxnLst/>
            <a:rect l="l" t="t" r="r" b="b"/>
            <a:pathLst>
              <a:path w="3829673" h="3102035">
                <a:moveTo>
                  <a:pt x="0" y="0"/>
                </a:moveTo>
                <a:lnTo>
                  <a:pt x="3829673" y="0"/>
                </a:lnTo>
                <a:lnTo>
                  <a:pt x="3829673" y="3102035"/>
                </a:lnTo>
                <a:lnTo>
                  <a:pt x="0" y="3102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405970">
            <a:off x="14979699" y="-480127"/>
            <a:ext cx="1543050" cy="2057400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32144">
            <a:off x="-358231" y="4873014"/>
            <a:ext cx="1543050" cy="2057400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13523" y="5978076"/>
            <a:ext cx="5549978" cy="4520709"/>
          </a:xfrm>
          <a:custGeom>
            <a:avLst/>
            <a:gdLst/>
            <a:ahLst/>
            <a:cxnLst/>
            <a:rect l="l" t="t" r="r" b="b"/>
            <a:pathLst>
              <a:path w="5549978" h="4520709">
                <a:moveTo>
                  <a:pt x="0" y="0"/>
                </a:moveTo>
                <a:lnTo>
                  <a:pt x="5549978" y="0"/>
                </a:lnTo>
                <a:lnTo>
                  <a:pt x="5549978" y="4520710"/>
                </a:lnTo>
                <a:lnTo>
                  <a:pt x="0" y="45207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05688" y="1171575"/>
            <a:ext cx="9876624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SNORT - KỊCH BẢN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34210" y="2025650"/>
            <a:ext cx="78195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 hiện tấn công Command Injection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375349" y="2978208"/>
            <a:ext cx="13537301" cy="4654550"/>
            <a:chOff x="0" y="0"/>
            <a:chExt cx="18049735" cy="620606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1148736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alert tcp any any -&gt; any 80 (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808052" y="1113578"/>
              <a:ext cx="994109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msg:"Command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Injection Attempt";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808052" y="2293832"/>
              <a:ext cx="15179890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pcre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:"/(\;|%3B|\&amp;|%26|\||%7C|\`|%60|\$\(|%24\()\s*(</a:t>
              </a: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ls|cat|rm|wget|curl|id|cd|whoami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)/</a:t>
              </a: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i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";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808052" y="4274185"/>
              <a:ext cx="380031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sid:20003;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1793" y="5454439"/>
              <a:ext cx="17987942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914400" y="0"/>
            <a:ext cx="164592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09666" y="8435643"/>
            <a:ext cx="2445535" cy="2063142"/>
          </a:xfrm>
          <a:custGeom>
            <a:avLst/>
            <a:gdLst/>
            <a:ahLst/>
            <a:cxnLst/>
            <a:rect l="l" t="t" r="r" b="b"/>
            <a:pathLst>
              <a:path w="2445535" h="2063142">
                <a:moveTo>
                  <a:pt x="0" y="0"/>
                </a:moveTo>
                <a:lnTo>
                  <a:pt x="2445535" y="0"/>
                </a:lnTo>
                <a:lnTo>
                  <a:pt x="2445535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08655" y="8503802"/>
            <a:ext cx="2532876" cy="2063142"/>
          </a:xfrm>
          <a:custGeom>
            <a:avLst/>
            <a:gdLst/>
            <a:ahLst/>
            <a:cxnLst/>
            <a:rect l="l" t="t" r="r" b="b"/>
            <a:pathLst>
              <a:path w="2532876" h="2063142">
                <a:moveTo>
                  <a:pt x="0" y="0"/>
                </a:moveTo>
                <a:lnTo>
                  <a:pt x="2532876" y="0"/>
                </a:lnTo>
                <a:lnTo>
                  <a:pt x="2532876" y="2063142"/>
                </a:lnTo>
                <a:lnTo>
                  <a:pt x="0" y="2063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10711" y="5978076"/>
            <a:ext cx="5795781" cy="4520709"/>
          </a:xfrm>
          <a:custGeom>
            <a:avLst/>
            <a:gdLst/>
            <a:ahLst/>
            <a:cxnLst/>
            <a:rect l="l" t="t" r="r" b="b"/>
            <a:pathLst>
              <a:path w="5795781" h="4520709">
                <a:moveTo>
                  <a:pt x="0" y="0"/>
                </a:moveTo>
                <a:lnTo>
                  <a:pt x="5795781" y="0"/>
                </a:lnTo>
                <a:lnTo>
                  <a:pt x="5795781" y="4520710"/>
                </a:lnTo>
                <a:lnTo>
                  <a:pt x="0" y="45207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05688" y="1171575"/>
            <a:ext cx="9876624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SNORT - KỊCH BẢN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28703" y="2025650"/>
            <a:ext cx="100305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 hiện và ngăn chặn tấn công Command Injection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375349" y="2978208"/>
            <a:ext cx="13537301" cy="4654550"/>
            <a:chOff x="0" y="0"/>
            <a:chExt cx="18049735" cy="620606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1148736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D75A29"/>
                  </a:solidFill>
                  <a:latin typeface="Sriracha"/>
                  <a:ea typeface="Sriracha"/>
                  <a:cs typeface="Sriracha"/>
                  <a:sym typeface="Sriracha"/>
                </a:rPr>
                <a:t>drop </a:t>
              </a: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tcp any any -&gt; any 80 (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808052" y="1113578"/>
              <a:ext cx="994109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msg:"Command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Injection Attempt";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08052" y="2293832"/>
              <a:ext cx="15179890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pcre:"/(\;|%3B|\&amp;|%26|\||%7C|\`|%60|\$\(|%24\()\s*(ls|cat|rm|wget|curl|id|cd|whoami)/i";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808052" y="4274185"/>
              <a:ext cx="380031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sid:20003;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1793" y="5454439"/>
              <a:ext cx="17987942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)</a:t>
              </a:r>
            </a:p>
          </p:txBody>
        </p:sp>
      </p:grpSp>
      <p:sp>
        <p:nvSpPr>
          <p:cNvPr id="16" name="Freeform 9">
            <a:extLst>
              <a:ext uri="{FF2B5EF4-FFF2-40B4-BE49-F238E27FC236}">
                <a16:creationId xmlns:a16="http://schemas.microsoft.com/office/drawing/2014/main" id="{973C4638-06DF-5086-3546-CADC7833657F}"/>
              </a:ext>
            </a:extLst>
          </p:cNvPr>
          <p:cNvSpPr/>
          <p:nvPr/>
        </p:nvSpPr>
        <p:spPr>
          <a:xfrm rot="148656">
            <a:off x="-122394" y="1330368"/>
            <a:ext cx="1650671" cy="1970951"/>
          </a:xfrm>
          <a:custGeom>
            <a:avLst/>
            <a:gdLst/>
            <a:ahLst/>
            <a:cxnLst/>
            <a:rect l="l" t="t" r="r" b="b"/>
            <a:pathLst>
              <a:path w="1650671" h="1970951">
                <a:moveTo>
                  <a:pt x="0" y="0"/>
                </a:moveTo>
                <a:lnTo>
                  <a:pt x="1650671" y="0"/>
                </a:lnTo>
                <a:lnTo>
                  <a:pt x="1650671" y="1970951"/>
                </a:lnTo>
                <a:lnTo>
                  <a:pt x="0" y="19709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4BC95DCE-0DEF-6CD2-0FB2-0135DC734A89}"/>
              </a:ext>
            </a:extLst>
          </p:cNvPr>
          <p:cNvSpPr/>
          <p:nvPr/>
        </p:nvSpPr>
        <p:spPr>
          <a:xfrm rot="20808292">
            <a:off x="14242292" y="427951"/>
            <a:ext cx="1151114" cy="1534819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ịch bản 4 - edited 2">
            <a:hlinkClick r:id="" action="ppaction://media"/>
            <a:extLst>
              <a:ext uri="{FF2B5EF4-FFF2-40B4-BE49-F238E27FC236}">
                <a16:creationId xmlns:a16="http://schemas.microsoft.com/office/drawing/2014/main" id="{9BD435F4-A81A-A1B4-074B-22C396949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09666" y="8435643"/>
            <a:ext cx="2445535" cy="2063142"/>
          </a:xfrm>
          <a:custGeom>
            <a:avLst/>
            <a:gdLst/>
            <a:ahLst/>
            <a:cxnLst/>
            <a:rect l="l" t="t" r="r" b="b"/>
            <a:pathLst>
              <a:path w="2445535" h="2063142">
                <a:moveTo>
                  <a:pt x="0" y="0"/>
                </a:moveTo>
                <a:lnTo>
                  <a:pt x="2445535" y="0"/>
                </a:lnTo>
                <a:lnTo>
                  <a:pt x="2445535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13523" y="5978076"/>
            <a:ext cx="5549978" cy="4520709"/>
          </a:xfrm>
          <a:custGeom>
            <a:avLst/>
            <a:gdLst/>
            <a:ahLst/>
            <a:cxnLst/>
            <a:rect l="l" t="t" r="r" b="b"/>
            <a:pathLst>
              <a:path w="5549978" h="4520709">
                <a:moveTo>
                  <a:pt x="0" y="0"/>
                </a:moveTo>
                <a:lnTo>
                  <a:pt x="5549978" y="0"/>
                </a:lnTo>
                <a:lnTo>
                  <a:pt x="5549978" y="4520710"/>
                </a:lnTo>
                <a:lnTo>
                  <a:pt x="0" y="4520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8656">
            <a:off x="7092632" y="473394"/>
            <a:ext cx="805555" cy="961857"/>
          </a:xfrm>
          <a:custGeom>
            <a:avLst/>
            <a:gdLst/>
            <a:ahLst/>
            <a:cxnLst/>
            <a:rect l="l" t="t" r="r" b="b"/>
            <a:pathLst>
              <a:path w="1691958" h="2020248">
                <a:moveTo>
                  <a:pt x="0" y="0"/>
                </a:moveTo>
                <a:lnTo>
                  <a:pt x="1691958" y="0"/>
                </a:lnTo>
                <a:lnTo>
                  <a:pt x="1691958" y="2020248"/>
                </a:lnTo>
                <a:lnTo>
                  <a:pt x="0" y="20202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8656">
            <a:off x="15131530" y="7894978"/>
            <a:ext cx="980586" cy="1170849"/>
          </a:xfrm>
          <a:custGeom>
            <a:avLst/>
            <a:gdLst/>
            <a:ahLst/>
            <a:cxnLst/>
            <a:rect l="l" t="t" r="r" b="b"/>
            <a:pathLst>
              <a:path w="1650671" h="1970951">
                <a:moveTo>
                  <a:pt x="0" y="0"/>
                </a:moveTo>
                <a:lnTo>
                  <a:pt x="1650671" y="0"/>
                </a:lnTo>
                <a:lnTo>
                  <a:pt x="1650671" y="1970951"/>
                </a:lnTo>
                <a:lnTo>
                  <a:pt x="0" y="19709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4330" y="5701852"/>
            <a:ext cx="2005844" cy="1830334"/>
          </a:xfrm>
          <a:custGeom>
            <a:avLst/>
            <a:gdLst/>
            <a:ahLst/>
            <a:cxnLst/>
            <a:rect l="l" t="t" r="r" b="b"/>
            <a:pathLst>
              <a:path w="2697115" h="2461118">
                <a:moveTo>
                  <a:pt x="0" y="0"/>
                </a:moveTo>
                <a:lnTo>
                  <a:pt x="2697115" y="0"/>
                </a:lnTo>
                <a:lnTo>
                  <a:pt x="2697115" y="2461118"/>
                </a:lnTo>
                <a:lnTo>
                  <a:pt x="0" y="24611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6553964" y="323364"/>
            <a:ext cx="1410672" cy="1410672"/>
          </a:xfrm>
          <a:custGeom>
            <a:avLst/>
            <a:gdLst/>
            <a:ahLst/>
            <a:cxnLst/>
            <a:rect l="l" t="t" r="r" b="b"/>
            <a:pathLst>
              <a:path w="1410672" h="1410672">
                <a:moveTo>
                  <a:pt x="1410672" y="0"/>
                </a:moveTo>
                <a:lnTo>
                  <a:pt x="0" y="0"/>
                </a:lnTo>
                <a:lnTo>
                  <a:pt x="0" y="1410672"/>
                </a:lnTo>
                <a:lnTo>
                  <a:pt x="1410672" y="1410672"/>
                </a:lnTo>
                <a:lnTo>
                  <a:pt x="1410672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81988" y="1872516"/>
            <a:ext cx="6485165" cy="3829336"/>
          </a:xfrm>
          <a:custGeom>
            <a:avLst/>
            <a:gdLst/>
            <a:ahLst/>
            <a:cxnLst/>
            <a:rect l="l" t="t" r="r" b="b"/>
            <a:pathLst>
              <a:path w="6485165" h="3829336">
                <a:moveTo>
                  <a:pt x="0" y="0"/>
                </a:moveTo>
                <a:lnTo>
                  <a:pt x="6485165" y="0"/>
                </a:lnTo>
                <a:lnTo>
                  <a:pt x="6485165" y="3829335"/>
                </a:lnTo>
                <a:lnTo>
                  <a:pt x="0" y="382933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86434" y="2446693"/>
            <a:ext cx="862708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Là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công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cụ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giám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sát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mạng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bắt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các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gói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tin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gửi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tới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và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phân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tích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các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gói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tin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được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capture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lại</a:t>
            </a:r>
            <a:endParaRPr lang="en-US" sz="3399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Mã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nguồn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mở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Wingdings" panose="05000000000000000000" pitchFamily="2" charset="2"/>
              </a:rPr>
              <a:t>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có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thể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tùy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chỉnh</a:t>
            </a:r>
            <a:endParaRPr lang="en-US" sz="3399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05498" y="688241"/>
            <a:ext cx="947700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ZEEK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09666" y="8435643"/>
            <a:ext cx="2445535" cy="2063142"/>
          </a:xfrm>
          <a:custGeom>
            <a:avLst/>
            <a:gdLst/>
            <a:ahLst/>
            <a:cxnLst/>
            <a:rect l="l" t="t" r="r" b="b"/>
            <a:pathLst>
              <a:path w="2445535" h="2063142">
                <a:moveTo>
                  <a:pt x="0" y="0"/>
                </a:moveTo>
                <a:lnTo>
                  <a:pt x="2445535" y="0"/>
                </a:lnTo>
                <a:lnTo>
                  <a:pt x="2445535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97479" y="138932"/>
            <a:ext cx="1224373" cy="1461939"/>
          </a:xfrm>
          <a:custGeom>
            <a:avLst/>
            <a:gdLst/>
            <a:ahLst/>
            <a:cxnLst/>
            <a:rect l="l" t="t" r="r" b="b"/>
            <a:pathLst>
              <a:path w="1650671" h="1970951">
                <a:moveTo>
                  <a:pt x="0" y="0"/>
                </a:moveTo>
                <a:lnTo>
                  <a:pt x="1650671" y="0"/>
                </a:lnTo>
                <a:lnTo>
                  <a:pt x="1650671" y="1970951"/>
                </a:lnTo>
                <a:lnTo>
                  <a:pt x="0" y="1970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68163" y="1759208"/>
            <a:ext cx="2119837" cy="1934352"/>
          </a:xfrm>
          <a:custGeom>
            <a:avLst/>
            <a:gdLst/>
            <a:ahLst/>
            <a:cxnLst/>
            <a:rect l="l" t="t" r="r" b="b"/>
            <a:pathLst>
              <a:path w="2697115" h="2461118">
                <a:moveTo>
                  <a:pt x="0" y="0"/>
                </a:moveTo>
                <a:lnTo>
                  <a:pt x="2697115" y="0"/>
                </a:lnTo>
                <a:lnTo>
                  <a:pt x="2697115" y="2461118"/>
                </a:lnTo>
                <a:lnTo>
                  <a:pt x="0" y="24611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1430000" y="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410672" h="1410672">
                <a:moveTo>
                  <a:pt x="1410672" y="0"/>
                </a:moveTo>
                <a:lnTo>
                  <a:pt x="0" y="0"/>
                </a:lnTo>
                <a:lnTo>
                  <a:pt x="0" y="1410672"/>
                </a:lnTo>
                <a:lnTo>
                  <a:pt x="1410672" y="1410672"/>
                </a:lnTo>
                <a:lnTo>
                  <a:pt x="141067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05498" y="688241"/>
            <a:ext cx="947700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ZEEK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49628" y="2070141"/>
            <a:ext cx="358874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Lịch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sử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hình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thành</a:t>
            </a:r>
            <a:endParaRPr lang="en-US" sz="3399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3744876"/>
            <a:ext cx="7971183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1995: Vern Paxson,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một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nhà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nghiên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cứu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tại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Đại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học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California, Berkeley,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đã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bắt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đầu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triển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Bro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như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một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hệ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thống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giám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sát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mạng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tập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trung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vào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bảo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mật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55201" y="4465997"/>
            <a:ext cx="7255565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1998: Bro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chính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thức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được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công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bố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mô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tả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cách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hệ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thống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này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có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thể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hiện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các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cuộc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tấn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công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mạng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bằng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cách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phân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tích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lưu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lượng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dữ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liệu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480" y="5883317"/>
            <a:ext cx="7781446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Những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năm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2000: Bro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tiếp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tục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triển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với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sự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đóng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góp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từ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nhiều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tổ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chức</a:t>
            </a:r>
            <a:endParaRPr lang="en-US" sz="2700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6902822"/>
            <a:ext cx="839452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2018: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Nhóm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triển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quyết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định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đổi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tên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Bro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thành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Zeek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nhằm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tránh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hiểu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lầm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với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thuật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7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ngữ</a:t>
            </a:r>
            <a:r>
              <a:rPr lang="en-US" sz="27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"Bro culture"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1A467A8-61CB-EB5F-D11C-6655B841D6DD}"/>
              </a:ext>
            </a:extLst>
          </p:cNvPr>
          <p:cNvSpPr/>
          <p:nvPr/>
        </p:nvSpPr>
        <p:spPr>
          <a:xfrm>
            <a:off x="9555201" y="7979113"/>
            <a:ext cx="2438400" cy="1975104"/>
          </a:xfrm>
          <a:custGeom>
            <a:avLst/>
            <a:gdLst/>
            <a:ahLst/>
            <a:cxnLst/>
            <a:rect l="l" t="t" r="r" b="b"/>
            <a:pathLst>
              <a:path w="3829673" h="3102035">
                <a:moveTo>
                  <a:pt x="0" y="0"/>
                </a:moveTo>
                <a:lnTo>
                  <a:pt x="3829673" y="0"/>
                </a:lnTo>
                <a:lnTo>
                  <a:pt x="3829673" y="3102035"/>
                </a:lnTo>
                <a:lnTo>
                  <a:pt x="0" y="31020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2351A798-9512-83C6-9814-EE407DC49118}"/>
              </a:ext>
            </a:extLst>
          </p:cNvPr>
          <p:cNvSpPr/>
          <p:nvPr/>
        </p:nvSpPr>
        <p:spPr>
          <a:xfrm rot="2472324">
            <a:off x="-136465" y="2727513"/>
            <a:ext cx="1229857" cy="1602880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09666" y="8435643"/>
            <a:ext cx="2445535" cy="2063142"/>
          </a:xfrm>
          <a:custGeom>
            <a:avLst/>
            <a:gdLst/>
            <a:ahLst/>
            <a:cxnLst/>
            <a:rect l="l" t="t" r="r" b="b"/>
            <a:pathLst>
              <a:path w="2445535" h="2063142">
                <a:moveTo>
                  <a:pt x="0" y="0"/>
                </a:moveTo>
                <a:lnTo>
                  <a:pt x="2445535" y="0"/>
                </a:lnTo>
                <a:lnTo>
                  <a:pt x="2445535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8656">
            <a:off x="-512322" y="5377143"/>
            <a:ext cx="1650671" cy="1970951"/>
          </a:xfrm>
          <a:custGeom>
            <a:avLst/>
            <a:gdLst/>
            <a:ahLst/>
            <a:cxnLst/>
            <a:rect l="l" t="t" r="r" b="b"/>
            <a:pathLst>
              <a:path w="1650671" h="1970951">
                <a:moveTo>
                  <a:pt x="0" y="0"/>
                </a:moveTo>
                <a:lnTo>
                  <a:pt x="1650671" y="0"/>
                </a:lnTo>
                <a:lnTo>
                  <a:pt x="1650671" y="1970951"/>
                </a:lnTo>
                <a:lnTo>
                  <a:pt x="0" y="1970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168967" y="61528"/>
            <a:ext cx="1519191" cy="1519191"/>
          </a:xfrm>
          <a:custGeom>
            <a:avLst/>
            <a:gdLst/>
            <a:ahLst/>
            <a:cxnLst/>
            <a:rect l="l" t="t" r="r" b="b"/>
            <a:pathLst>
              <a:path w="1410672" h="1410672">
                <a:moveTo>
                  <a:pt x="1410672" y="0"/>
                </a:moveTo>
                <a:lnTo>
                  <a:pt x="0" y="0"/>
                </a:lnTo>
                <a:lnTo>
                  <a:pt x="0" y="1410672"/>
                </a:lnTo>
                <a:lnTo>
                  <a:pt x="1410672" y="1410672"/>
                </a:lnTo>
                <a:lnTo>
                  <a:pt x="141067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05498" y="688241"/>
            <a:ext cx="947700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ZEEK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5904" y="2070141"/>
            <a:ext cx="567129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Các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tính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năng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chính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của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zeek</a:t>
            </a:r>
            <a:endParaRPr lang="en-US" sz="3399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23170" y="3073979"/>
            <a:ext cx="1159565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Phân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tích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lưu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lượng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mạng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(Network Traffic Analysis - NTA)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Ghi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nhật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ký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chi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tiết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(Rich Logging Capabilities)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hiện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mối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đe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dọa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(Threat Detection)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Tích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hợp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mở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rộng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với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các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công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cụ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bảo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mật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khác</a:t>
            </a:r>
            <a:endParaRPr lang="en-US" sz="3000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Hỗ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trợ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giám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sát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bảo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mật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(Security Monitoring)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Phân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tích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tệp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(File Analysis)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Hỗ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trợ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ngôn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ngữ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scripting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mạnh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mẽ</a:t>
            </a:r>
            <a:endParaRPr lang="en-US" sz="3000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Hỗ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trợ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nhiều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giao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thức</a:t>
            </a:r>
            <a:r>
              <a:rPr lang="en-US" sz="30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mạng</a:t>
            </a:r>
            <a:endParaRPr lang="en-US" sz="3000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F272C67-BC22-67D5-E8BF-E19720EF9A6C}"/>
              </a:ext>
            </a:extLst>
          </p:cNvPr>
          <p:cNvSpPr/>
          <p:nvPr/>
        </p:nvSpPr>
        <p:spPr>
          <a:xfrm rot="928273">
            <a:off x="12431099" y="4848343"/>
            <a:ext cx="5575447" cy="2382818"/>
          </a:xfrm>
          <a:custGeom>
            <a:avLst/>
            <a:gdLst/>
            <a:ahLst/>
            <a:cxnLst/>
            <a:rect l="l" t="t" r="r" b="b"/>
            <a:pathLst>
              <a:path w="5575447" h="2382818">
                <a:moveTo>
                  <a:pt x="0" y="0"/>
                </a:moveTo>
                <a:lnTo>
                  <a:pt x="5575447" y="0"/>
                </a:lnTo>
                <a:lnTo>
                  <a:pt x="5575447" y="2382817"/>
                </a:lnTo>
                <a:lnTo>
                  <a:pt x="0" y="23828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E537EED8-932A-FEDD-DF86-1D9A188A021D}"/>
              </a:ext>
            </a:extLst>
          </p:cNvPr>
          <p:cNvSpPr/>
          <p:nvPr/>
        </p:nvSpPr>
        <p:spPr>
          <a:xfrm rot="9076031">
            <a:off x="1991912" y="1794354"/>
            <a:ext cx="2813619" cy="1506459"/>
          </a:xfrm>
          <a:custGeom>
            <a:avLst/>
            <a:gdLst/>
            <a:ahLst/>
            <a:cxnLst/>
            <a:rect l="l" t="t" r="r" b="b"/>
            <a:pathLst>
              <a:path w="2813619" h="1506459">
                <a:moveTo>
                  <a:pt x="0" y="0"/>
                </a:moveTo>
                <a:lnTo>
                  <a:pt x="2813619" y="0"/>
                </a:lnTo>
                <a:lnTo>
                  <a:pt x="2813619" y="1506458"/>
                </a:lnTo>
                <a:lnTo>
                  <a:pt x="0" y="15064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E3DE4C5-DC15-C085-A55F-7E62B2AF1F33}"/>
              </a:ext>
            </a:extLst>
          </p:cNvPr>
          <p:cNvSpPr/>
          <p:nvPr/>
        </p:nvSpPr>
        <p:spPr>
          <a:xfrm>
            <a:off x="9813523" y="5978076"/>
            <a:ext cx="5549978" cy="4520709"/>
          </a:xfrm>
          <a:custGeom>
            <a:avLst/>
            <a:gdLst/>
            <a:ahLst/>
            <a:cxnLst/>
            <a:rect l="l" t="t" r="r" b="b"/>
            <a:pathLst>
              <a:path w="5549978" h="4520709">
                <a:moveTo>
                  <a:pt x="0" y="0"/>
                </a:moveTo>
                <a:lnTo>
                  <a:pt x="5549978" y="0"/>
                </a:lnTo>
                <a:lnTo>
                  <a:pt x="5549978" y="4520710"/>
                </a:lnTo>
                <a:lnTo>
                  <a:pt x="0" y="452071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38600" y="245734"/>
            <a:ext cx="1782775" cy="1626782"/>
          </a:xfrm>
          <a:custGeom>
            <a:avLst/>
            <a:gdLst/>
            <a:ahLst/>
            <a:cxnLst/>
            <a:rect l="l" t="t" r="r" b="b"/>
            <a:pathLst>
              <a:path w="2697115" h="2461118">
                <a:moveTo>
                  <a:pt x="0" y="0"/>
                </a:moveTo>
                <a:lnTo>
                  <a:pt x="2697115" y="0"/>
                </a:lnTo>
                <a:lnTo>
                  <a:pt x="2697115" y="2461118"/>
                </a:lnTo>
                <a:lnTo>
                  <a:pt x="0" y="2461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76465" y="2650531"/>
            <a:ext cx="11773249" cy="7593746"/>
          </a:xfrm>
          <a:custGeom>
            <a:avLst/>
            <a:gdLst/>
            <a:ahLst/>
            <a:cxnLst/>
            <a:rect l="l" t="t" r="r" b="b"/>
            <a:pathLst>
              <a:path w="11773249" h="7593746">
                <a:moveTo>
                  <a:pt x="0" y="0"/>
                </a:moveTo>
                <a:lnTo>
                  <a:pt x="11773249" y="0"/>
                </a:lnTo>
                <a:lnTo>
                  <a:pt x="11773249" y="7593746"/>
                </a:lnTo>
                <a:lnTo>
                  <a:pt x="0" y="7593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05498" y="688241"/>
            <a:ext cx="947700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ZEEK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5637" y="2070141"/>
            <a:ext cx="3876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Kiến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trúc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của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Zeek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AC2F802-B37A-68B7-832A-0D9046FD37A2}"/>
              </a:ext>
            </a:extLst>
          </p:cNvPr>
          <p:cNvSpPr/>
          <p:nvPr/>
        </p:nvSpPr>
        <p:spPr>
          <a:xfrm>
            <a:off x="14401800" y="1733681"/>
            <a:ext cx="3109874" cy="2518998"/>
          </a:xfrm>
          <a:custGeom>
            <a:avLst/>
            <a:gdLst/>
            <a:ahLst/>
            <a:cxnLst/>
            <a:rect l="l" t="t" r="r" b="b"/>
            <a:pathLst>
              <a:path w="3829673" h="3102035">
                <a:moveTo>
                  <a:pt x="0" y="0"/>
                </a:moveTo>
                <a:lnTo>
                  <a:pt x="3829673" y="0"/>
                </a:lnTo>
                <a:lnTo>
                  <a:pt x="3829673" y="3102035"/>
                </a:lnTo>
                <a:lnTo>
                  <a:pt x="0" y="3102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4"/>
          <p:cNvSpPr/>
          <p:nvPr/>
        </p:nvSpPr>
        <p:spPr>
          <a:xfrm rot="21334548">
            <a:off x="7248912" y="5179228"/>
            <a:ext cx="971078" cy="1159497"/>
          </a:xfrm>
          <a:custGeom>
            <a:avLst/>
            <a:gdLst/>
            <a:ahLst/>
            <a:cxnLst/>
            <a:rect l="l" t="t" r="r" b="b"/>
            <a:pathLst>
              <a:path w="1650671" h="1970951">
                <a:moveTo>
                  <a:pt x="0" y="0"/>
                </a:moveTo>
                <a:lnTo>
                  <a:pt x="1650671" y="0"/>
                </a:lnTo>
                <a:lnTo>
                  <a:pt x="1650671" y="1970951"/>
                </a:lnTo>
                <a:lnTo>
                  <a:pt x="0" y="19709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2082C5F-D081-6693-3F78-7C57B6203F88}"/>
              </a:ext>
            </a:extLst>
          </p:cNvPr>
          <p:cNvSpPr/>
          <p:nvPr/>
        </p:nvSpPr>
        <p:spPr>
          <a:xfrm rot="2472324">
            <a:off x="154556" y="5916339"/>
            <a:ext cx="957881" cy="1277175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09666" y="8435643"/>
            <a:ext cx="2445535" cy="2063142"/>
          </a:xfrm>
          <a:custGeom>
            <a:avLst/>
            <a:gdLst/>
            <a:ahLst/>
            <a:cxnLst/>
            <a:rect l="l" t="t" r="r" b="b"/>
            <a:pathLst>
              <a:path w="2445535" h="2063142">
                <a:moveTo>
                  <a:pt x="0" y="0"/>
                </a:moveTo>
                <a:lnTo>
                  <a:pt x="2445535" y="0"/>
                </a:lnTo>
                <a:lnTo>
                  <a:pt x="2445535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72021">
            <a:off x="2103343" y="692060"/>
            <a:ext cx="1296954" cy="1548602"/>
          </a:xfrm>
          <a:custGeom>
            <a:avLst/>
            <a:gdLst/>
            <a:ahLst/>
            <a:cxnLst/>
            <a:rect l="l" t="t" r="r" b="b"/>
            <a:pathLst>
              <a:path w="1650671" h="1970951">
                <a:moveTo>
                  <a:pt x="0" y="0"/>
                </a:moveTo>
                <a:lnTo>
                  <a:pt x="1650671" y="0"/>
                </a:lnTo>
                <a:lnTo>
                  <a:pt x="1650671" y="1970951"/>
                </a:lnTo>
                <a:lnTo>
                  <a:pt x="0" y="1970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81416" y="898746"/>
            <a:ext cx="1958299" cy="1786948"/>
          </a:xfrm>
          <a:custGeom>
            <a:avLst/>
            <a:gdLst/>
            <a:ahLst/>
            <a:cxnLst/>
            <a:rect l="l" t="t" r="r" b="b"/>
            <a:pathLst>
              <a:path w="2697115" h="2461118">
                <a:moveTo>
                  <a:pt x="0" y="0"/>
                </a:moveTo>
                <a:lnTo>
                  <a:pt x="2697115" y="0"/>
                </a:lnTo>
                <a:lnTo>
                  <a:pt x="2697115" y="2461118"/>
                </a:lnTo>
                <a:lnTo>
                  <a:pt x="0" y="24611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685800" y="4914900"/>
            <a:ext cx="1410672" cy="1410672"/>
          </a:xfrm>
          <a:custGeom>
            <a:avLst/>
            <a:gdLst/>
            <a:ahLst/>
            <a:cxnLst/>
            <a:rect l="l" t="t" r="r" b="b"/>
            <a:pathLst>
              <a:path w="1410672" h="1410672">
                <a:moveTo>
                  <a:pt x="1410672" y="0"/>
                </a:moveTo>
                <a:lnTo>
                  <a:pt x="0" y="0"/>
                </a:lnTo>
                <a:lnTo>
                  <a:pt x="0" y="1410672"/>
                </a:lnTo>
                <a:lnTo>
                  <a:pt x="1410672" y="1410672"/>
                </a:lnTo>
                <a:lnTo>
                  <a:pt x="141067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05498" y="688241"/>
            <a:ext cx="947700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ZEEK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46837" y="2070141"/>
            <a:ext cx="53943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Cơ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chế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hoạt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động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của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Zeek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6174" y="3320672"/>
            <a:ext cx="11595652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Bước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1: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Bắt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dữ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liệu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mạng</a:t>
            </a:r>
            <a:endParaRPr lang="en-US" sz="3400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pPr algn="l">
              <a:lnSpc>
                <a:spcPts val="4200"/>
              </a:lnSpc>
            </a:pP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Bước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2: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Giải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mã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gói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tin</a:t>
            </a:r>
          </a:p>
          <a:p>
            <a:pPr algn="l">
              <a:lnSpc>
                <a:spcPts val="4200"/>
              </a:lnSpc>
            </a:pP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Bước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3: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Tạo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sự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kiện</a:t>
            </a:r>
            <a:endParaRPr lang="en-US" sz="3400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pPr algn="l">
              <a:lnSpc>
                <a:spcPts val="4200"/>
              </a:lnSpc>
            </a:pP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Bước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4: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Xử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lý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sự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kiện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bằng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Zeek Scripting Language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Bước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5: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Ghi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nhật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ký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và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xuất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dữ</a:t>
            </a:r>
            <a:r>
              <a:rPr lang="en-US" sz="340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40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liệu</a:t>
            </a:r>
            <a:endParaRPr lang="en-US" sz="3400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48AB238-B269-101B-666A-26BC9E5F903E}"/>
              </a:ext>
            </a:extLst>
          </p:cNvPr>
          <p:cNvSpPr/>
          <p:nvPr/>
        </p:nvSpPr>
        <p:spPr>
          <a:xfrm>
            <a:off x="9813523" y="5978076"/>
            <a:ext cx="5549978" cy="4520709"/>
          </a:xfrm>
          <a:custGeom>
            <a:avLst/>
            <a:gdLst/>
            <a:ahLst/>
            <a:cxnLst/>
            <a:rect l="l" t="t" r="r" b="b"/>
            <a:pathLst>
              <a:path w="5549978" h="4520709">
                <a:moveTo>
                  <a:pt x="0" y="0"/>
                </a:moveTo>
                <a:lnTo>
                  <a:pt x="5549978" y="0"/>
                </a:lnTo>
                <a:lnTo>
                  <a:pt x="5549978" y="4520710"/>
                </a:lnTo>
                <a:lnTo>
                  <a:pt x="0" y="45207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315">
            <a:off x="279895" y="2300271"/>
            <a:ext cx="1887610" cy="2253863"/>
          </a:xfrm>
          <a:custGeom>
            <a:avLst/>
            <a:gdLst/>
            <a:ahLst/>
            <a:cxnLst/>
            <a:rect l="l" t="t" r="r" b="b"/>
            <a:pathLst>
              <a:path w="1887610" h="2253863">
                <a:moveTo>
                  <a:pt x="0" y="0"/>
                </a:moveTo>
                <a:lnTo>
                  <a:pt x="1887610" y="0"/>
                </a:lnTo>
                <a:lnTo>
                  <a:pt x="1887610" y="2253863"/>
                </a:lnTo>
                <a:lnTo>
                  <a:pt x="0" y="225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40890" y="-508478"/>
            <a:ext cx="1742770" cy="2080919"/>
          </a:xfrm>
          <a:custGeom>
            <a:avLst/>
            <a:gdLst/>
            <a:ahLst/>
            <a:cxnLst/>
            <a:rect l="l" t="t" r="r" b="b"/>
            <a:pathLst>
              <a:path w="1742770" h="2080919">
                <a:moveTo>
                  <a:pt x="0" y="0"/>
                </a:moveTo>
                <a:lnTo>
                  <a:pt x="1742770" y="0"/>
                </a:lnTo>
                <a:lnTo>
                  <a:pt x="1742770" y="2080919"/>
                </a:lnTo>
                <a:lnTo>
                  <a:pt x="0" y="2080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45298" y="-260140"/>
            <a:ext cx="2364393" cy="2364393"/>
          </a:xfrm>
          <a:custGeom>
            <a:avLst/>
            <a:gdLst/>
            <a:ahLst/>
            <a:cxnLst/>
            <a:rect l="l" t="t" r="r" b="b"/>
            <a:pathLst>
              <a:path w="2364393" h="2364393">
                <a:moveTo>
                  <a:pt x="0" y="0"/>
                </a:moveTo>
                <a:lnTo>
                  <a:pt x="2364393" y="0"/>
                </a:lnTo>
                <a:lnTo>
                  <a:pt x="2364393" y="2364393"/>
                </a:lnTo>
                <a:lnTo>
                  <a:pt x="0" y="236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3700" y="-828871"/>
            <a:ext cx="3396359" cy="3099177"/>
          </a:xfrm>
          <a:custGeom>
            <a:avLst/>
            <a:gdLst/>
            <a:ahLst/>
            <a:cxnLst/>
            <a:rect l="l" t="t" r="r" b="b"/>
            <a:pathLst>
              <a:path w="3396359" h="3099177">
                <a:moveTo>
                  <a:pt x="0" y="0"/>
                </a:moveTo>
                <a:lnTo>
                  <a:pt x="3396359" y="0"/>
                </a:lnTo>
                <a:lnTo>
                  <a:pt x="3396359" y="3099177"/>
                </a:lnTo>
                <a:lnTo>
                  <a:pt x="0" y="3099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512657" y="1726854"/>
            <a:ext cx="1410672" cy="1410672"/>
          </a:xfrm>
          <a:custGeom>
            <a:avLst/>
            <a:gdLst/>
            <a:ahLst/>
            <a:cxnLst/>
            <a:rect l="l" t="t" r="r" b="b"/>
            <a:pathLst>
              <a:path w="1410672" h="1410672">
                <a:moveTo>
                  <a:pt x="1410672" y="0"/>
                </a:moveTo>
                <a:lnTo>
                  <a:pt x="0" y="0"/>
                </a:lnTo>
                <a:lnTo>
                  <a:pt x="0" y="1410672"/>
                </a:lnTo>
                <a:lnTo>
                  <a:pt x="1410672" y="1410672"/>
                </a:lnTo>
                <a:lnTo>
                  <a:pt x="14106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083660" y="3754534"/>
            <a:ext cx="40921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Nguyễn Công Quang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83660" y="5838095"/>
            <a:ext cx="40921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Trần Anh Nhật Việt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83660" y="6532635"/>
            <a:ext cx="40921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Nguyễn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Tường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Duy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66885" y="3060025"/>
            <a:ext cx="33256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Nguyễn Hữu Trí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66885" y="5143585"/>
            <a:ext cx="33256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Dương Gia Lâm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00029" y="2365515"/>
            <a:ext cx="385936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Nguyễn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Bá Chí Tân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67678" y="4449075"/>
            <a:ext cx="33240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Đinh Văn Lượng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42702" y="1183504"/>
            <a:ext cx="7002596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OUR TEAM</a:t>
            </a:r>
          </a:p>
        </p:txBody>
      </p:sp>
      <p:sp>
        <p:nvSpPr>
          <p:cNvPr id="15" name="Freeform 15"/>
          <p:cNvSpPr/>
          <p:nvPr/>
        </p:nvSpPr>
        <p:spPr>
          <a:xfrm>
            <a:off x="553691" y="7734699"/>
            <a:ext cx="3486806" cy="2764086"/>
          </a:xfrm>
          <a:custGeom>
            <a:avLst/>
            <a:gdLst/>
            <a:ahLst/>
            <a:cxnLst/>
            <a:rect l="l" t="t" r="r" b="b"/>
            <a:pathLst>
              <a:path w="3486806" h="2764086">
                <a:moveTo>
                  <a:pt x="0" y="0"/>
                </a:moveTo>
                <a:lnTo>
                  <a:pt x="3486807" y="0"/>
                </a:lnTo>
                <a:lnTo>
                  <a:pt x="3486807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11396" y="7734699"/>
            <a:ext cx="3781710" cy="2764086"/>
          </a:xfrm>
          <a:custGeom>
            <a:avLst/>
            <a:gdLst/>
            <a:ahLst/>
            <a:cxnLst/>
            <a:rect l="l" t="t" r="r" b="b"/>
            <a:pathLst>
              <a:path w="3781710" h="2764086">
                <a:moveTo>
                  <a:pt x="0" y="0"/>
                </a:moveTo>
                <a:lnTo>
                  <a:pt x="3781710" y="0"/>
                </a:lnTo>
                <a:lnTo>
                  <a:pt x="3781710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364005" y="7734699"/>
            <a:ext cx="3416287" cy="2764086"/>
          </a:xfrm>
          <a:custGeom>
            <a:avLst/>
            <a:gdLst/>
            <a:ahLst/>
            <a:cxnLst/>
            <a:rect l="l" t="t" r="r" b="b"/>
            <a:pathLst>
              <a:path w="3416287" h="2764086">
                <a:moveTo>
                  <a:pt x="0" y="0"/>
                </a:moveTo>
                <a:lnTo>
                  <a:pt x="3416286" y="0"/>
                </a:lnTo>
                <a:lnTo>
                  <a:pt x="3416286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051190" y="7734699"/>
            <a:ext cx="3276396" cy="2764086"/>
          </a:xfrm>
          <a:custGeom>
            <a:avLst/>
            <a:gdLst/>
            <a:ahLst/>
            <a:cxnLst/>
            <a:rect l="l" t="t" r="r" b="b"/>
            <a:pathLst>
              <a:path w="3276396" h="2764086">
                <a:moveTo>
                  <a:pt x="0" y="0"/>
                </a:moveTo>
                <a:lnTo>
                  <a:pt x="3276395" y="0"/>
                </a:lnTo>
                <a:lnTo>
                  <a:pt x="3276395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598484" y="7734699"/>
            <a:ext cx="3393410" cy="2764086"/>
          </a:xfrm>
          <a:custGeom>
            <a:avLst/>
            <a:gdLst/>
            <a:ahLst/>
            <a:cxnLst/>
            <a:rect l="l" t="t" r="r" b="b"/>
            <a:pathLst>
              <a:path w="3393410" h="2764086">
                <a:moveTo>
                  <a:pt x="0" y="0"/>
                </a:moveTo>
                <a:lnTo>
                  <a:pt x="3393409" y="0"/>
                </a:lnTo>
                <a:lnTo>
                  <a:pt x="3393409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262792" y="7734699"/>
            <a:ext cx="3543701" cy="2764086"/>
          </a:xfrm>
          <a:custGeom>
            <a:avLst/>
            <a:gdLst/>
            <a:ahLst/>
            <a:cxnLst/>
            <a:rect l="l" t="t" r="r" b="b"/>
            <a:pathLst>
              <a:path w="3543701" h="2764086">
                <a:moveTo>
                  <a:pt x="0" y="0"/>
                </a:moveTo>
                <a:lnTo>
                  <a:pt x="3543700" y="0"/>
                </a:lnTo>
                <a:lnTo>
                  <a:pt x="3543700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09266">
            <a:off x="146090" y="275471"/>
            <a:ext cx="2813619" cy="1506459"/>
          </a:xfrm>
          <a:custGeom>
            <a:avLst/>
            <a:gdLst/>
            <a:ahLst/>
            <a:cxnLst/>
            <a:rect l="l" t="t" r="r" b="b"/>
            <a:pathLst>
              <a:path w="2813619" h="1506459">
                <a:moveTo>
                  <a:pt x="0" y="0"/>
                </a:moveTo>
                <a:lnTo>
                  <a:pt x="2813619" y="0"/>
                </a:lnTo>
                <a:lnTo>
                  <a:pt x="2813619" y="1506458"/>
                </a:lnTo>
                <a:lnTo>
                  <a:pt x="0" y="150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20895" y="1171575"/>
            <a:ext cx="1264621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ZEEK - CẤU TRÚC RULE</a:t>
            </a:r>
          </a:p>
        </p:txBody>
      </p:sp>
      <p:sp>
        <p:nvSpPr>
          <p:cNvPr id="4" name="Freeform 4"/>
          <p:cNvSpPr/>
          <p:nvPr/>
        </p:nvSpPr>
        <p:spPr>
          <a:xfrm rot="-7728473">
            <a:off x="15203379" y="-398927"/>
            <a:ext cx="1543050" cy="2057400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31186" y="2514471"/>
            <a:ext cx="9828114" cy="4901772"/>
          </a:xfrm>
          <a:custGeom>
            <a:avLst/>
            <a:gdLst/>
            <a:ahLst/>
            <a:cxnLst/>
            <a:rect l="l" t="t" r="r" b="b"/>
            <a:pathLst>
              <a:path w="9828114" h="4901772">
                <a:moveTo>
                  <a:pt x="0" y="0"/>
                </a:moveTo>
                <a:lnTo>
                  <a:pt x="9828114" y="0"/>
                </a:lnTo>
                <a:lnTo>
                  <a:pt x="9828114" y="4901771"/>
                </a:lnTo>
                <a:lnTo>
                  <a:pt x="0" y="4901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9600" y="3234114"/>
            <a:ext cx="6036953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8933" lvl="1" algn="ctr">
              <a:lnSpc>
                <a:spcPts val="5433"/>
              </a:lnSpc>
              <a:spcBef>
                <a:spcPct val="0"/>
              </a:spcBef>
            </a:pP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Rule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của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zeek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khá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giống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với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các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ngôn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ngữ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lập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trình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khác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gồm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các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hàm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biến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toán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tử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thư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viện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38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lệnh</a:t>
            </a:r>
            <a:r>
              <a:rPr lang="en-US" sz="38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..v.v..</a:t>
            </a:r>
          </a:p>
        </p:txBody>
      </p:sp>
      <p:sp>
        <p:nvSpPr>
          <p:cNvPr id="7" name="Freeform 7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09666" y="8435643"/>
            <a:ext cx="2445535" cy="2063142"/>
          </a:xfrm>
          <a:custGeom>
            <a:avLst/>
            <a:gdLst/>
            <a:ahLst/>
            <a:cxnLst/>
            <a:rect l="l" t="t" r="r" b="b"/>
            <a:pathLst>
              <a:path w="2445535" h="2063142">
                <a:moveTo>
                  <a:pt x="0" y="0"/>
                </a:moveTo>
                <a:lnTo>
                  <a:pt x="2445535" y="0"/>
                </a:lnTo>
                <a:lnTo>
                  <a:pt x="2445535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06224" y="7664110"/>
            <a:ext cx="3480071" cy="2834676"/>
          </a:xfrm>
          <a:custGeom>
            <a:avLst/>
            <a:gdLst/>
            <a:ahLst/>
            <a:cxnLst/>
            <a:rect l="l" t="t" r="r" b="b"/>
            <a:pathLst>
              <a:path w="3480071" h="2834676">
                <a:moveTo>
                  <a:pt x="0" y="0"/>
                </a:moveTo>
                <a:lnTo>
                  <a:pt x="3480071" y="0"/>
                </a:lnTo>
                <a:lnTo>
                  <a:pt x="3480071" y="2834676"/>
                </a:lnTo>
                <a:lnTo>
                  <a:pt x="0" y="2834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622" y="-1610331"/>
            <a:ext cx="5469322" cy="4430150"/>
          </a:xfrm>
          <a:custGeom>
            <a:avLst/>
            <a:gdLst/>
            <a:ahLst/>
            <a:cxnLst/>
            <a:rect l="l" t="t" r="r" b="b"/>
            <a:pathLst>
              <a:path w="5469322" h="4430150">
                <a:moveTo>
                  <a:pt x="0" y="0"/>
                </a:moveTo>
                <a:lnTo>
                  <a:pt x="5469321" y="0"/>
                </a:lnTo>
                <a:lnTo>
                  <a:pt x="5469321" y="4430151"/>
                </a:lnTo>
                <a:lnTo>
                  <a:pt x="0" y="443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05970">
            <a:off x="14979699" y="-480127"/>
            <a:ext cx="1543050" cy="2057400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32144">
            <a:off x="-358231" y="4873014"/>
            <a:ext cx="1543050" cy="2057400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99503" y="904875"/>
            <a:ext cx="10688995" cy="1179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0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ZEEK - KỊCH BẢN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63703" y="3419895"/>
            <a:ext cx="11837687" cy="454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@load base/protocols/conn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endParaRPr lang="en-US" sz="3232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event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connection_state_remove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(c: connection) {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if (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c$conn$history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== "S") {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print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fmt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("Nmap scan detected: %s:%s -&gt; %s:%s",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         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c$id$orig_h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c$id$orig_p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c$id$resp_h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c$id$resp_p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);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}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38764" y="2111375"/>
            <a:ext cx="46104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 HIỆN PORT SCAN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553964" y="2970518"/>
            <a:ext cx="1410672" cy="1410672"/>
          </a:xfrm>
          <a:custGeom>
            <a:avLst/>
            <a:gdLst/>
            <a:ahLst/>
            <a:cxnLst/>
            <a:rect l="l" t="t" r="r" b="b"/>
            <a:pathLst>
              <a:path w="1410672" h="1410672">
                <a:moveTo>
                  <a:pt x="1410672" y="0"/>
                </a:moveTo>
                <a:lnTo>
                  <a:pt x="0" y="0"/>
                </a:lnTo>
                <a:lnTo>
                  <a:pt x="0" y="1410671"/>
                </a:lnTo>
                <a:lnTo>
                  <a:pt x="1410672" y="1410671"/>
                </a:lnTo>
                <a:lnTo>
                  <a:pt x="14106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51550" y="7061735"/>
            <a:ext cx="4074090" cy="3437051"/>
          </a:xfrm>
          <a:custGeom>
            <a:avLst/>
            <a:gdLst/>
            <a:ahLst/>
            <a:cxnLst/>
            <a:rect l="l" t="t" r="r" b="b"/>
            <a:pathLst>
              <a:path w="4074090" h="3437051">
                <a:moveTo>
                  <a:pt x="0" y="0"/>
                </a:moveTo>
                <a:lnTo>
                  <a:pt x="4074090" y="0"/>
                </a:lnTo>
                <a:lnTo>
                  <a:pt x="407409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73299" y="8480403"/>
            <a:ext cx="2477926" cy="2018383"/>
          </a:xfrm>
          <a:custGeom>
            <a:avLst/>
            <a:gdLst/>
            <a:ahLst/>
            <a:cxnLst/>
            <a:rect l="l" t="t" r="r" b="b"/>
            <a:pathLst>
              <a:path w="2477926" h="2018383">
                <a:moveTo>
                  <a:pt x="0" y="0"/>
                </a:moveTo>
                <a:lnTo>
                  <a:pt x="2477925" y="0"/>
                </a:lnTo>
                <a:lnTo>
                  <a:pt x="2477925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9956" y="3157964"/>
            <a:ext cx="12708088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7999" lvl="1" indent="-349000" algn="l">
              <a:lnSpc>
                <a:spcPts val="4526"/>
              </a:lnSpc>
              <a:buFont typeface="Arial"/>
              <a:buChar char="•"/>
            </a:pP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Sử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dụng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nmap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để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tiến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hành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scan port</a:t>
            </a:r>
          </a:p>
          <a:p>
            <a:pPr marL="1395998" lvl="2" indent="-465333" algn="l">
              <a:lnSpc>
                <a:spcPts val="4526"/>
              </a:lnSpc>
              <a:buFont typeface="Arial"/>
              <a:buChar char="⚬"/>
            </a:pP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​​​​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nmap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-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sS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192.168.138.xxx</a:t>
            </a:r>
          </a:p>
          <a:p>
            <a:pPr marL="1395998" lvl="2" indent="-465333" algn="l">
              <a:lnSpc>
                <a:spcPts val="4526"/>
              </a:lnSpc>
              <a:buFont typeface="Arial"/>
              <a:buChar char="⚬"/>
            </a:pPr>
            <a:endParaRPr lang="en-US" sz="3232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pPr marL="16265">
              <a:lnSpc>
                <a:spcPts val="4526"/>
              </a:lnSpc>
            </a:pP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-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sS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sử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dụng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Chế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độ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TCP SYN scan (Stealth Scan).</a:t>
            </a:r>
          </a:p>
          <a:p>
            <a:pPr marL="16265">
              <a:lnSpc>
                <a:spcPts val="4526"/>
              </a:lnSpc>
            </a:pP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Gửi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gói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SYN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đến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cổng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của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mục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tiêu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mà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không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thiết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lập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kết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nối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đầy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đủ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(3-way handshake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bị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bỏ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qua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bước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232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cuối</a:t>
            </a:r>
            <a:r>
              <a:rPr lang="en-US" sz="3232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).</a:t>
            </a:r>
          </a:p>
        </p:txBody>
      </p:sp>
      <p:sp>
        <p:nvSpPr>
          <p:cNvPr id="4" name="Freeform 4"/>
          <p:cNvSpPr/>
          <p:nvPr/>
        </p:nvSpPr>
        <p:spPr>
          <a:xfrm>
            <a:off x="7675068" y="7055755"/>
            <a:ext cx="1083081" cy="988312"/>
          </a:xfrm>
          <a:custGeom>
            <a:avLst/>
            <a:gdLst/>
            <a:ahLst/>
            <a:cxnLst/>
            <a:rect l="l" t="t" r="r" b="b"/>
            <a:pathLst>
              <a:path w="2697115" h="2461118">
                <a:moveTo>
                  <a:pt x="0" y="0"/>
                </a:moveTo>
                <a:lnTo>
                  <a:pt x="2697116" y="0"/>
                </a:lnTo>
                <a:lnTo>
                  <a:pt x="2697116" y="2461117"/>
                </a:lnTo>
                <a:lnTo>
                  <a:pt x="0" y="2461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225591">
            <a:off x="17298004" y="6871929"/>
            <a:ext cx="1016974" cy="1355965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33789" y="23537"/>
            <a:ext cx="1410672" cy="1410672"/>
          </a:xfrm>
          <a:custGeom>
            <a:avLst/>
            <a:gdLst/>
            <a:ahLst/>
            <a:cxnLst/>
            <a:rect l="l" t="t" r="r" b="b"/>
            <a:pathLst>
              <a:path w="1410672" h="1410672">
                <a:moveTo>
                  <a:pt x="1410672" y="0"/>
                </a:moveTo>
                <a:lnTo>
                  <a:pt x="0" y="0"/>
                </a:lnTo>
                <a:lnTo>
                  <a:pt x="0" y="1410672"/>
                </a:lnTo>
                <a:lnTo>
                  <a:pt x="1410672" y="1410672"/>
                </a:lnTo>
                <a:lnTo>
                  <a:pt x="14106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99503" y="904875"/>
            <a:ext cx="10688995" cy="1179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0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ZEEK - KỊCH BẢN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38764" y="2111375"/>
            <a:ext cx="46104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 HIỆN PORT SCAN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451550" y="7061735"/>
            <a:ext cx="4074090" cy="3437051"/>
          </a:xfrm>
          <a:custGeom>
            <a:avLst/>
            <a:gdLst/>
            <a:ahLst/>
            <a:cxnLst/>
            <a:rect l="l" t="t" r="r" b="b"/>
            <a:pathLst>
              <a:path w="4074090" h="3437051">
                <a:moveTo>
                  <a:pt x="0" y="0"/>
                </a:moveTo>
                <a:lnTo>
                  <a:pt x="4074090" y="0"/>
                </a:lnTo>
                <a:lnTo>
                  <a:pt x="407409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73299" y="8480403"/>
            <a:ext cx="2477926" cy="2018383"/>
          </a:xfrm>
          <a:custGeom>
            <a:avLst/>
            <a:gdLst/>
            <a:ahLst/>
            <a:cxnLst/>
            <a:rect l="l" t="t" r="r" b="b"/>
            <a:pathLst>
              <a:path w="2477926" h="2018383">
                <a:moveTo>
                  <a:pt x="0" y="0"/>
                </a:moveTo>
                <a:lnTo>
                  <a:pt x="2477925" y="0"/>
                </a:lnTo>
                <a:lnTo>
                  <a:pt x="2477925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04023"/>
            <a:ext cx="18288000" cy="17935423"/>
          </a:xfrm>
          <a:custGeom>
            <a:avLst/>
            <a:gdLst/>
            <a:ahLst/>
            <a:cxnLst/>
            <a:rect l="l" t="t" r="r" b="b"/>
            <a:pathLst>
              <a:path w="18288000" h="17935423">
                <a:moveTo>
                  <a:pt x="0" y="0"/>
                </a:moveTo>
                <a:lnTo>
                  <a:pt x="18288000" y="0"/>
                </a:lnTo>
                <a:lnTo>
                  <a:pt x="18288000" y="17935423"/>
                </a:lnTo>
                <a:lnTo>
                  <a:pt x="0" y="1793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9" t="-4404" r="-619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1317" y="186437"/>
            <a:ext cx="10168011" cy="988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@load base/protocols/conn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@load base/frameworks/notice 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module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DDoS_Detection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;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export { 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redef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enum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Notice::Type += {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DDoS_Attempt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}; 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}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global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ddos_attempts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: table[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addr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] of count &amp;default=0;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event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new_connection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(c: connection) {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if (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c$id$resp_p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== 80 &amp;&amp;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c$proto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== "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tcp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" &amp;&amp;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c$history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== "S") {                                        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ddos_attempts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[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c$id$orig_h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] += 1;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if (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ddos_attempts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[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c$id$orig_h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] &gt; 50) {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    NOTICE([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    $note=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DDoS_Attempt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    $msg=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fmt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("[!] DDoS SYN Flood detected from %s",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c$id$orig_h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),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    $sub=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fmt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("%s", 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c$id$orig_h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),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    $identifier=</a:t>
            </a:r>
            <a:r>
              <a:rPr lang="en-US" sz="2580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c$id$orig_h</a:t>
            </a: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, 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    $conn=c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    ]);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    }</a:t>
            </a:r>
          </a:p>
          <a:p>
            <a:pPr algn="l">
              <a:lnSpc>
                <a:spcPts val="3613"/>
              </a:lnSpc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   }</a:t>
            </a:r>
          </a:p>
          <a:p>
            <a:pPr algn="l">
              <a:lnSpc>
                <a:spcPts val="3613"/>
              </a:lnSpc>
              <a:spcBef>
                <a:spcPct val="0"/>
              </a:spcBef>
            </a:pPr>
            <a:r>
              <a:rPr lang="en-US" sz="2580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}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95123" y="904875"/>
            <a:ext cx="876417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0" dirty="0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ZEEK - KỊCH BẢN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88462" y="2084744"/>
            <a:ext cx="377749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 HIỆN DOS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86E9B6-2172-43F0-0412-53D174139C3F}"/>
              </a:ext>
            </a:extLst>
          </p:cNvPr>
          <p:cNvGrpSpPr/>
          <p:nvPr/>
        </p:nvGrpSpPr>
        <p:grpSpPr>
          <a:xfrm>
            <a:off x="8904723" y="4851926"/>
            <a:ext cx="8508041" cy="2227560"/>
            <a:chOff x="8904723" y="4851926"/>
            <a:chExt cx="8508041" cy="2227560"/>
          </a:xfrm>
        </p:grpSpPr>
        <p:sp>
          <p:nvSpPr>
            <p:cNvPr id="5" name="Freeform 5"/>
            <p:cNvSpPr/>
            <p:nvPr/>
          </p:nvSpPr>
          <p:spPr>
            <a:xfrm>
              <a:off x="8904723" y="4851926"/>
              <a:ext cx="8508041" cy="2227560"/>
            </a:xfrm>
            <a:custGeom>
              <a:avLst/>
              <a:gdLst/>
              <a:ahLst/>
              <a:cxnLst/>
              <a:rect l="l" t="t" r="r" b="b"/>
              <a:pathLst>
                <a:path w="8508041" h="2227560">
                  <a:moveTo>
                    <a:pt x="0" y="0"/>
                  </a:moveTo>
                  <a:lnTo>
                    <a:pt x="8508041" y="0"/>
                  </a:lnTo>
                  <a:lnTo>
                    <a:pt x="8508041" y="2227560"/>
                  </a:lnTo>
                  <a:lnTo>
                    <a:pt x="0" y="2227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9537137" y="5324775"/>
              <a:ext cx="7243213" cy="1215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6"/>
                </a:lnSpc>
              </a:pPr>
              <a:r>
                <a:rPr lang="en-US" sz="3532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Sử</a:t>
              </a:r>
              <a:r>
                <a:rPr lang="en-US" sz="3532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</a:t>
              </a:r>
              <a:r>
                <a:rPr lang="en-US" sz="3532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dụng</a:t>
              </a:r>
              <a:r>
                <a:rPr lang="en-US" sz="3532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Hping3 </a:t>
              </a:r>
              <a:r>
                <a:rPr lang="en-US" sz="3532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để</a:t>
              </a:r>
              <a:r>
                <a:rPr lang="en-US" sz="3532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</a:t>
              </a:r>
              <a:r>
                <a:rPr lang="en-US" sz="3532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tiến</a:t>
              </a:r>
              <a:r>
                <a:rPr lang="en-US" sz="3532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</a:t>
              </a:r>
              <a:r>
                <a:rPr lang="en-US" sz="3532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hành</a:t>
              </a:r>
              <a:r>
                <a:rPr lang="en-US" sz="3532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DDOS</a:t>
              </a:r>
            </a:p>
            <a:p>
              <a:pPr algn="ctr">
                <a:lnSpc>
                  <a:spcPts val="4946"/>
                </a:lnSpc>
                <a:spcBef>
                  <a:spcPct val="0"/>
                </a:spcBef>
              </a:pPr>
              <a:r>
                <a:rPr lang="en-US" sz="3532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  ping3 -2 -p 53 --flood 10.0.0.1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554889" y="8375735"/>
            <a:ext cx="2678161" cy="2123051"/>
          </a:xfrm>
          <a:custGeom>
            <a:avLst/>
            <a:gdLst/>
            <a:ahLst/>
            <a:cxnLst/>
            <a:rect l="l" t="t" r="r" b="b"/>
            <a:pathLst>
              <a:path w="2678161" h="2123051">
                <a:moveTo>
                  <a:pt x="0" y="0"/>
                </a:moveTo>
                <a:lnTo>
                  <a:pt x="2678161" y="0"/>
                </a:lnTo>
                <a:lnTo>
                  <a:pt x="2678161" y="2123051"/>
                </a:lnTo>
                <a:lnTo>
                  <a:pt x="0" y="2123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73038" y="8375735"/>
            <a:ext cx="2904672" cy="2123051"/>
          </a:xfrm>
          <a:custGeom>
            <a:avLst/>
            <a:gdLst/>
            <a:ahLst/>
            <a:cxnLst/>
            <a:rect l="l" t="t" r="r" b="b"/>
            <a:pathLst>
              <a:path w="2904672" h="2123051">
                <a:moveTo>
                  <a:pt x="0" y="0"/>
                </a:moveTo>
                <a:lnTo>
                  <a:pt x="2904672" y="0"/>
                </a:lnTo>
                <a:lnTo>
                  <a:pt x="2904672" y="2123051"/>
                </a:lnTo>
                <a:lnTo>
                  <a:pt x="0" y="2123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17699" y="8375735"/>
            <a:ext cx="2623996" cy="2123051"/>
          </a:xfrm>
          <a:custGeom>
            <a:avLst/>
            <a:gdLst/>
            <a:ahLst/>
            <a:cxnLst/>
            <a:rect l="l" t="t" r="r" b="b"/>
            <a:pathLst>
              <a:path w="2623996" h="2123051">
                <a:moveTo>
                  <a:pt x="0" y="0"/>
                </a:moveTo>
                <a:lnTo>
                  <a:pt x="2623995" y="0"/>
                </a:lnTo>
                <a:lnTo>
                  <a:pt x="2623995" y="2123051"/>
                </a:lnTo>
                <a:lnTo>
                  <a:pt x="0" y="2123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81683" y="8375735"/>
            <a:ext cx="2516548" cy="2123051"/>
          </a:xfrm>
          <a:custGeom>
            <a:avLst/>
            <a:gdLst/>
            <a:ahLst/>
            <a:cxnLst/>
            <a:rect l="l" t="t" r="r" b="b"/>
            <a:pathLst>
              <a:path w="2516548" h="2123051">
                <a:moveTo>
                  <a:pt x="0" y="0"/>
                </a:moveTo>
                <a:lnTo>
                  <a:pt x="2516548" y="0"/>
                </a:lnTo>
                <a:lnTo>
                  <a:pt x="2516548" y="2123051"/>
                </a:lnTo>
                <a:lnTo>
                  <a:pt x="0" y="2123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38219" y="8375735"/>
            <a:ext cx="2606424" cy="2123051"/>
          </a:xfrm>
          <a:custGeom>
            <a:avLst/>
            <a:gdLst/>
            <a:ahLst/>
            <a:cxnLst/>
            <a:rect l="l" t="t" r="r" b="b"/>
            <a:pathLst>
              <a:path w="2606424" h="2123051">
                <a:moveTo>
                  <a:pt x="0" y="0"/>
                </a:moveTo>
                <a:lnTo>
                  <a:pt x="2606424" y="0"/>
                </a:lnTo>
                <a:lnTo>
                  <a:pt x="2606424" y="2123051"/>
                </a:lnTo>
                <a:lnTo>
                  <a:pt x="0" y="2123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084632" y="8375735"/>
            <a:ext cx="2721860" cy="2123051"/>
          </a:xfrm>
          <a:custGeom>
            <a:avLst/>
            <a:gdLst/>
            <a:ahLst/>
            <a:cxnLst/>
            <a:rect l="l" t="t" r="r" b="b"/>
            <a:pathLst>
              <a:path w="2721860" h="2123051">
                <a:moveTo>
                  <a:pt x="0" y="0"/>
                </a:moveTo>
                <a:lnTo>
                  <a:pt x="2721860" y="0"/>
                </a:lnTo>
                <a:lnTo>
                  <a:pt x="2721860" y="2123051"/>
                </a:lnTo>
                <a:lnTo>
                  <a:pt x="0" y="21230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02155"/>
            <a:ext cx="18288000" cy="17689155"/>
          </a:xfrm>
          <a:custGeom>
            <a:avLst/>
            <a:gdLst/>
            <a:ahLst/>
            <a:cxnLst/>
            <a:rect l="l" t="t" r="r" b="b"/>
            <a:pathLst>
              <a:path w="18288000" h="17689155">
                <a:moveTo>
                  <a:pt x="0" y="0"/>
                </a:moveTo>
                <a:lnTo>
                  <a:pt x="18288000" y="0"/>
                </a:lnTo>
                <a:lnTo>
                  <a:pt x="18288000" y="17689155"/>
                </a:lnTo>
                <a:lnTo>
                  <a:pt x="0" y="17689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40" r="-3454" b="-1660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436805" y="2359152"/>
          <a:ext cx="15414389" cy="6724650"/>
        </p:xfrm>
        <a:graphic>
          <a:graphicData uri="http://schemas.openxmlformats.org/drawingml/2006/table">
            <a:tbl>
              <a:tblPr/>
              <a:tblGrid>
                <a:gridCol w="338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3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53258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Tiêu chí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 dirty="0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Zeek (Bro)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Snort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258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B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Không chặn (chỉ giám sát)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Có thể chặn (Snort IPS)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9067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Chức năng chính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B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Phân tích lưu lượng, tạo log chi tiết, script tùy chỉnh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Phát hiện tấn công theo rule, có thể chặn gói tin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9067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Hiệu suất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B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Xử lý lưu lượng lớn, thích hợp cho giám sát mạng nội bộ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 dirty="0" err="1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Có</a:t>
                      </a:r>
                      <a:r>
                        <a:rPr lang="en-US" sz="3399" dirty="0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 </a:t>
                      </a:r>
                      <a:r>
                        <a:rPr lang="en-US" sz="3399" dirty="0" err="1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thể</a:t>
                      </a:r>
                      <a:r>
                        <a:rPr lang="en-US" sz="3399" dirty="0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 </a:t>
                      </a:r>
                      <a:r>
                        <a:rPr lang="en-US" sz="3399" dirty="0" err="1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gây</a:t>
                      </a:r>
                      <a:r>
                        <a:rPr lang="en-US" sz="3399" dirty="0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 </a:t>
                      </a:r>
                      <a:r>
                        <a:rPr lang="en-US" sz="3399" dirty="0" err="1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tải</a:t>
                      </a:r>
                      <a:r>
                        <a:rPr lang="en-US" sz="3399" dirty="0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 CPU </a:t>
                      </a:r>
                      <a:r>
                        <a:rPr lang="en-US" sz="3399" dirty="0" err="1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cao</a:t>
                      </a:r>
                      <a:r>
                        <a:rPr lang="en-US" sz="3399" dirty="0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 </a:t>
                      </a:r>
                      <a:r>
                        <a:rPr lang="en-US" sz="3399" dirty="0" err="1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nếu</a:t>
                      </a:r>
                      <a:r>
                        <a:rPr lang="en-US" sz="3399" dirty="0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 rule </a:t>
                      </a:r>
                      <a:r>
                        <a:rPr lang="en-US" sz="3399" dirty="0" err="1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quá</a:t>
                      </a:r>
                      <a:r>
                        <a:rPr lang="en-US" sz="3399" dirty="0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 </a:t>
                      </a:r>
                      <a:r>
                        <a:rPr lang="en-US" sz="3399" dirty="0" err="1">
                          <a:solidFill>
                            <a:srgbClr val="000000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nhiều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642702" y="1171575"/>
            <a:ext cx="7002596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SO SÁNH</a:t>
            </a:r>
          </a:p>
        </p:txBody>
      </p:sp>
      <p:sp>
        <p:nvSpPr>
          <p:cNvPr id="4" name="Freeform 4"/>
          <p:cNvSpPr/>
          <p:nvPr/>
        </p:nvSpPr>
        <p:spPr>
          <a:xfrm>
            <a:off x="4139441" y="1028700"/>
            <a:ext cx="1503261" cy="1503261"/>
          </a:xfrm>
          <a:custGeom>
            <a:avLst/>
            <a:gdLst/>
            <a:ahLst/>
            <a:cxnLst/>
            <a:rect l="l" t="t" r="r" b="b"/>
            <a:pathLst>
              <a:path w="1503261" h="1503261">
                <a:moveTo>
                  <a:pt x="0" y="0"/>
                </a:moveTo>
                <a:lnTo>
                  <a:pt x="1503261" y="0"/>
                </a:lnTo>
                <a:lnTo>
                  <a:pt x="1503261" y="1503261"/>
                </a:lnTo>
                <a:lnTo>
                  <a:pt x="0" y="1503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28986">
            <a:off x="17274548" y="9172436"/>
            <a:ext cx="885311" cy="1180414"/>
          </a:xfrm>
          <a:custGeom>
            <a:avLst/>
            <a:gdLst/>
            <a:ahLst/>
            <a:cxnLst/>
            <a:rect l="l" t="t" r="r" b="b"/>
            <a:pathLst>
              <a:path w="885311" h="1180414">
                <a:moveTo>
                  <a:pt x="0" y="0"/>
                </a:moveTo>
                <a:lnTo>
                  <a:pt x="885311" y="0"/>
                </a:lnTo>
                <a:lnTo>
                  <a:pt x="885311" y="1180415"/>
                </a:lnTo>
                <a:lnTo>
                  <a:pt x="0" y="118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244957">
            <a:off x="11252403" y="296814"/>
            <a:ext cx="859100" cy="1025791"/>
          </a:xfrm>
          <a:custGeom>
            <a:avLst/>
            <a:gdLst/>
            <a:ahLst/>
            <a:cxnLst/>
            <a:rect l="l" t="t" r="r" b="b"/>
            <a:pathLst>
              <a:path w="859100" h="1025791">
                <a:moveTo>
                  <a:pt x="0" y="0"/>
                </a:moveTo>
                <a:lnTo>
                  <a:pt x="859100" y="0"/>
                </a:lnTo>
                <a:lnTo>
                  <a:pt x="859100" y="1025791"/>
                </a:lnTo>
                <a:lnTo>
                  <a:pt x="0" y="102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678319">
            <a:off x="16564991" y="1398096"/>
            <a:ext cx="1162834" cy="1388459"/>
          </a:xfrm>
          <a:custGeom>
            <a:avLst/>
            <a:gdLst/>
            <a:ahLst/>
            <a:cxnLst/>
            <a:rect l="l" t="t" r="r" b="b"/>
            <a:pathLst>
              <a:path w="1162834" h="1388459">
                <a:moveTo>
                  <a:pt x="0" y="0"/>
                </a:moveTo>
                <a:lnTo>
                  <a:pt x="1162834" y="0"/>
                </a:lnTo>
                <a:lnTo>
                  <a:pt x="1162834" y="1388458"/>
                </a:lnTo>
                <a:lnTo>
                  <a:pt x="0" y="138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558755">
            <a:off x="1552887" y="8759758"/>
            <a:ext cx="1862258" cy="997084"/>
          </a:xfrm>
          <a:custGeom>
            <a:avLst/>
            <a:gdLst/>
            <a:ahLst/>
            <a:cxnLst/>
            <a:rect l="l" t="t" r="r" b="b"/>
            <a:pathLst>
              <a:path w="1862258" h="997084">
                <a:moveTo>
                  <a:pt x="0" y="0"/>
                </a:moveTo>
                <a:lnTo>
                  <a:pt x="1862259" y="0"/>
                </a:lnTo>
                <a:lnTo>
                  <a:pt x="1862259" y="997084"/>
                </a:lnTo>
                <a:lnTo>
                  <a:pt x="0" y="997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01186" y="9350502"/>
            <a:ext cx="1365533" cy="1246049"/>
          </a:xfrm>
          <a:custGeom>
            <a:avLst/>
            <a:gdLst/>
            <a:ahLst/>
            <a:cxnLst/>
            <a:rect l="l" t="t" r="r" b="b"/>
            <a:pathLst>
              <a:path w="1365533" h="1246049">
                <a:moveTo>
                  <a:pt x="0" y="0"/>
                </a:moveTo>
                <a:lnTo>
                  <a:pt x="1365533" y="0"/>
                </a:lnTo>
                <a:lnTo>
                  <a:pt x="1365533" y="1246049"/>
                </a:lnTo>
                <a:lnTo>
                  <a:pt x="0" y="12460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98328">
            <a:off x="-2013955" y="573379"/>
            <a:ext cx="4619498" cy="1974267"/>
          </a:xfrm>
          <a:custGeom>
            <a:avLst/>
            <a:gdLst/>
            <a:ahLst/>
            <a:cxnLst/>
            <a:rect l="l" t="t" r="r" b="b"/>
            <a:pathLst>
              <a:path w="4619498" h="1974267">
                <a:moveTo>
                  <a:pt x="0" y="0"/>
                </a:moveTo>
                <a:lnTo>
                  <a:pt x="4619498" y="0"/>
                </a:lnTo>
                <a:lnTo>
                  <a:pt x="4619498" y="1974267"/>
                </a:lnTo>
                <a:lnTo>
                  <a:pt x="0" y="19742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797" y="199067"/>
            <a:ext cx="7315200" cy="3126348"/>
          </a:xfrm>
          <a:custGeom>
            <a:avLst/>
            <a:gdLst/>
            <a:ahLst/>
            <a:cxnLst/>
            <a:rect l="l" t="t" r="r" b="b"/>
            <a:pathLst>
              <a:path w="7315200" h="3126348">
                <a:moveTo>
                  <a:pt x="0" y="0"/>
                </a:moveTo>
                <a:lnTo>
                  <a:pt x="7315200" y="0"/>
                </a:lnTo>
                <a:lnTo>
                  <a:pt x="7315200" y="3126348"/>
                </a:lnTo>
                <a:lnTo>
                  <a:pt x="0" y="3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65322">
            <a:off x="14479833" y="5545946"/>
            <a:ext cx="2201877" cy="1178922"/>
          </a:xfrm>
          <a:custGeom>
            <a:avLst/>
            <a:gdLst/>
            <a:ahLst/>
            <a:cxnLst/>
            <a:rect l="l" t="t" r="r" b="b"/>
            <a:pathLst>
              <a:path w="2201877" h="1178922">
                <a:moveTo>
                  <a:pt x="0" y="0"/>
                </a:moveTo>
                <a:lnTo>
                  <a:pt x="2201878" y="0"/>
                </a:lnTo>
                <a:lnTo>
                  <a:pt x="2201878" y="1178922"/>
                </a:lnTo>
                <a:lnTo>
                  <a:pt x="0" y="1178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68146">
            <a:off x="12515647" y="-356525"/>
            <a:ext cx="5423439" cy="2903800"/>
          </a:xfrm>
          <a:custGeom>
            <a:avLst/>
            <a:gdLst/>
            <a:ahLst/>
            <a:cxnLst/>
            <a:rect l="l" t="t" r="r" b="b"/>
            <a:pathLst>
              <a:path w="5423439" h="2903800">
                <a:moveTo>
                  <a:pt x="0" y="0"/>
                </a:moveTo>
                <a:lnTo>
                  <a:pt x="5423439" y="0"/>
                </a:lnTo>
                <a:lnTo>
                  <a:pt x="5423439" y="2903800"/>
                </a:lnTo>
                <a:lnTo>
                  <a:pt x="0" y="290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59457" y="6061157"/>
            <a:ext cx="5608180" cy="4445757"/>
          </a:xfrm>
          <a:custGeom>
            <a:avLst/>
            <a:gdLst/>
            <a:ahLst/>
            <a:cxnLst/>
            <a:rect l="l" t="t" r="r" b="b"/>
            <a:pathLst>
              <a:path w="5608180" h="4445757">
                <a:moveTo>
                  <a:pt x="0" y="0"/>
                </a:moveTo>
                <a:lnTo>
                  <a:pt x="5608180" y="0"/>
                </a:lnTo>
                <a:lnTo>
                  <a:pt x="5608180" y="4445757"/>
                </a:lnTo>
                <a:lnTo>
                  <a:pt x="0" y="444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21420" y="6061157"/>
            <a:ext cx="6082503" cy="4445757"/>
          </a:xfrm>
          <a:custGeom>
            <a:avLst/>
            <a:gdLst/>
            <a:ahLst/>
            <a:cxnLst/>
            <a:rect l="l" t="t" r="r" b="b"/>
            <a:pathLst>
              <a:path w="6082503" h="4445757">
                <a:moveTo>
                  <a:pt x="0" y="0"/>
                </a:moveTo>
                <a:lnTo>
                  <a:pt x="6082504" y="0"/>
                </a:lnTo>
                <a:lnTo>
                  <a:pt x="6082504" y="4445757"/>
                </a:lnTo>
                <a:lnTo>
                  <a:pt x="0" y="44457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14812" y="6061157"/>
            <a:ext cx="5154204" cy="4170220"/>
          </a:xfrm>
          <a:custGeom>
            <a:avLst/>
            <a:gdLst/>
            <a:ahLst/>
            <a:cxnLst/>
            <a:rect l="l" t="t" r="r" b="b"/>
            <a:pathLst>
              <a:path w="5154204" h="4170220">
                <a:moveTo>
                  <a:pt x="0" y="0"/>
                </a:moveTo>
                <a:lnTo>
                  <a:pt x="5154204" y="0"/>
                </a:lnTo>
                <a:lnTo>
                  <a:pt x="5154204" y="4170220"/>
                </a:lnTo>
                <a:lnTo>
                  <a:pt x="0" y="4170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62142" y="8284035"/>
            <a:ext cx="2625243" cy="2214750"/>
          </a:xfrm>
          <a:custGeom>
            <a:avLst/>
            <a:gdLst/>
            <a:ahLst/>
            <a:cxnLst/>
            <a:rect l="l" t="t" r="r" b="b"/>
            <a:pathLst>
              <a:path w="2625243" h="2214750">
                <a:moveTo>
                  <a:pt x="0" y="0"/>
                </a:moveTo>
                <a:lnTo>
                  <a:pt x="2625243" y="0"/>
                </a:lnTo>
                <a:lnTo>
                  <a:pt x="2625243" y="2214751"/>
                </a:lnTo>
                <a:lnTo>
                  <a:pt x="0" y="22147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35249" y="8480403"/>
            <a:ext cx="2477926" cy="2018383"/>
          </a:xfrm>
          <a:custGeom>
            <a:avLst/>
            <a:gdLst/>
            <a:ahLst/>
            <a:cxnLst/>
            <a:rect l="l" t="t" r="r" b="b"/>
            <a:pathLst>
              <a:path w="2477926" h="2018383">
                <a:moveTo>
                  <a:pt x="0" y="0"/>
                </a:moveTo>
                <a:lnTo>
                  <a:pt x="2477925" y="0"/>
                </a:lnTo>
                <a:lnTo>
                  <a:pt x="2477925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8077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124354">
            <a:off x="-5119670" y="-8504727"/>
            <a:ext cx="8837886" cy="9051839"/>
          </a:xfrm>
          <a:custGeom>
            <a:avLst/>
            <a:gdLst/>
            <a:ahLst/>
            <a:cxnLst/>
            <a:rect l="l" t="t" r="r" b="b"/>
            <a:pathLst>
              <a:path w="8837886" h="9051839">
                <a:moveTo>
                  <a:pt x="0" y="0"/>
                </a:moveTo>
                <a:lnTo>
                  <a:pt x="8837886" y="0"/>
                </a:lnTo>
                <a:lnTo>
                  <a:pt x="8837886" y="9051838"/>
                </a:lnTo>
                <a:lnTo>
                  <a:pt x="0" y="90518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020081" y="8435643"/>
            <a:ext cx="8837886" cy="9051839"/>
          </a:xfrm>
          <a:custGeom>
            <a:avLst/>
            <a:gdLst/>
            <a:ahLst/>
            <a:cxnLst/>
            <a:rect l="l" t="t" r="r" b="b"/>
            <a:pathLst>
              <a:path w="8837886" h="9051839">
                <a:moveTo>
                  <a:pt x="0" y="0"/>
                </a:moveTo>
                <a:lnTo>
                  <a:pt x="8837886" y="0"/>
                </a:lnTo>
                <a:lnTo>
                  <a:pt x="8837886" y="9051839"/>
                </a:lnTo>
                <a:lnTo>
                  <a:pt x="0" y="90518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003903" y="2020623"/>
            <a:ext cx="8280193" cy="359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3800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Q&amp;A Session?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691" y="7734699"/>
            <a:ext cx="3486806" cy="2764086"/>
          </a:xfrm>
          <a:custGeom>
            <a:avLst/>
            <a:gdLst/>
            <a:ahLst/>
            <a:cxnLst/>
            <a:rect l="l" t="t" r="r" b="b"/>
            <a:pathLst>
              <a:path w="3486806" h="2764086">
                <a:moveTo>
                  <a:pt x="0" y="0"/>
                </a:moveTo>
                <a:lnTo>
                  <a:pt x="3486807" y="0"/>
                </a:lnTo>
                <a:lnTo>
                  <a:pt x="3486807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11396" y="7734699"/>
            <a:ext cx="3781710" cy="2764086"/>
          </a:xfrm>
          <a:custGeom>
            <a:avLst/>
            <a:gdLst/>
            <a:ahLst/>
            <a:cxnLst/>
            <a:rect l="l" t="t" r="r" b="b"/>
            <a:pathLst>
              <a:path w="3781710" h="2764086">
                <a:moveTo>
                  <a:pt x="0" y="0"/>
                </a:moveTo>
                <a:lnTo>
                  <a:pt x="3781710" y="0"/>
                </a:lnTo>
                <a:lnTo>
                  <a:pt x="3781710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64005" y="7734699"/>
            <a:ext cx="3416287" cy="2764086"/>
          </a:xfrm>
          <a:custGeom>
            <a:avLst/>
            <a:gdLst/>
            <a:ahLst/>
            <a:cxnLst/>
            <a:rect l="l" t="t" r="r" b="b"/>
            <a:pathLst>
              <a:path w="3416287" h="2764086">
                <a:moveTo>
                  <a:pt x="0" y="0"/>
                </a:moveTo>
                <a:lnTo>
                  <a:pt x="3416286" y="0"/>
                </a:lnTo>
                <a:lnTo>
                  <a:pt x="3416286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51190" y="7734699"/>
            <a:ext cx="3276396" cy="2764086"/>
          </a:xfrm>
          <a:custGeom>
            <a:avLst/>
            <a:gdLst/>
            <a:ahLst/>
            <a:cxnLst/>
            <a:rect l="l" t="t" r="r" b="b"/>
            <a:pathLst>
              <a:path w="3276396" h="2764086">
                <a:moveTo>
                  <a:pt x="0" y="0"/>
                </a:moveTo>
                <a:lnTo>
                  <a:pt x="3276395" y="0"/>
                </a:lnTo>
                <a:lnTo>
                  <a:pt x="3276395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98484" y="7734699"/>
            <a:ext cx="3393410" cy="2764086"/>
          </a:xfrm>
          <a:custGeom>
            <a:avLst/>
            <a:gdLst/>
            <a:ahLst/>
            <a:cxnLst/>
            <a:rect l="l" t="t" r="r" b="b"/>
            <a:pathLst>
              <a:path w="3393410" h="2764086">
                <a:moveTo>
                  <a:pt x="0" y="0"/>
                </a:moveTo>
                <a:lnTo>
                  <a:pt x="3393409" y="0"/>
                </a:lnTo>
                <a:lnTo>
                  <a:pt x="3393409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62792" y="7734699"/>
            <a:ext cx="3543701" cy="2764086"/>
          </a:xfrm>
          <a:custGeom>
            <a:avLst/>
            <a:gdLst/>
            <a:ahLst/>
            <a:cxnLst/>
            <a:rect l="l" t="t" r="r" b="b"/>
            <a:pathLst>
              <a:path w="3543701" h="2764086">
                <a:moveTo>
                  <a:pt x="0" y="0"/>
                </a:moveTo>
                <a:lnTo>
                  <a:pt x="3543700" y="0"/>
                </a:lnTo>
                <a:lnTo>
                  <a:pt x="3543700" y="2764087"/>
                </a:lnTo>
                <a:lnTo>
                  <a:pt x="0" y="2764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124354">
            <a:off x="-3050451" y="-4226519"/>
            <a:ext cx="8837886" cy="9051839"/>
          </a:xfrm>
          <a:custGeom>
            <a:avLst/>
            <a:gdLst/>
            <a:ahLst/>
            <a:cxnLst/>
            <a:rect l="l" t="t" r="r" b="b"/>
            <a:pathLst>
              <a:path w="8837886" h="9051839">
                <a:moveTo>
                  <a:pt x="0" y="0"/>
                </a:moveTo>
                <a:lnTo>
                  <a:pt x="8837886" y="0"/>
                </a:lnTo>
                <a:lnTo>
                  <a:pt x="8837886" y="9051838"/>
                </a:lnTo>
                <a:lnTo>
                  <a:pt x="0" y="9051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62792" y="0"/>
            <a:ext cx="8837886" cy="9051839"/>
          </a:xfrm>
          <a:custGeom>
            <a:avLst/>
            <a:gdLst/>
            <a:ahLst/>
            <a:cxnLst/>
            <a:rect l="l" t="t" r="r" b="b"/>
            <a:pathLst>
              <a:path w="8837886" h="9051839">
                <a:moveTo>
                  <a:pt x="0" y="0"/>
                </a:moveTo>
                <a:lnTo>
                  <a:pt x="8837886" y="0"/>
                </a:lnTo>
                <a:lnTo>
                  <a:pt x="8837886" y="9051839"/>
                </a:lnTo>
                <a:lnTo>
                  <a:pt x="0" y="90518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51939" y="-1571519"/>
            <a:ext cx="6286500" cy="4114800"/>
          </a:xfrm>
          <a:custGeom>
            <a:avLst/>
            <a:gdLst/>
            <a:ahLst/>
            <a:cxnLst/>
            <a:rect l="l" t="t" r="r" b="b"/>
            <a:pathLst>
              <a:path w="6286500" h="4114800">
                <a:moveTo>
                  <a:pt x="0" y="0"/>
                </a:moveTo>
                <a:lnTo>
                  <a:pt x="6286500" y="0"/>
                </a:lnTo>
                <a:lnTo>
                  <a:pt x="6286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22554">
            <a:off x="5087302" y="-252638"/>
            <a:ext cx="3326201" cy="2364626"/>
          </a:xfrm>
          <a:custGeom>
            <a:avLst/>
            <a:gdLst/>
            <a:ahLst/>
            <a:cxnLst/>
            <a:rect l="l" t="t" r="r" b="b"/>
            <a:pathLst>
              <a:path w="3326201" h="2364626">
                <a:moveTo>
                  <a:pt x="0" y="0"/>
                </a:moveTo>
                <a:lnTo>
                  <a:pt x="3326201" y="0"/>
                </a:lnTo>
                <a:lnTo>
                  <a:pt x="3326201" y="2364626"/>
                </a:lnTo>
                <a:lnTo>
                  <a:pt x="0" y="23646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4117" y="3432087"/>
            <a:ext cx="6999766" cy="359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3800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6837" y="2223882"/>
            <a:ext cx="4919546" cy="3665642"/>
            <a:chOff x="0" y="0"/>
            <a:chExt cx="6559394" cy="488752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4418"/>
              <a:ext cx="6559394" cy="4843104"/>
              <a:chOff x="0" y="0"/>
              <a:chExt cx="1295683" cy="95666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95683" cy="956663"/>
              </a:xfrm>
              <a:custGeom>
                <a:avLst/>
                <a:gdLst/>
                <a:ahLst/>
                <a:cxnLst/>
                <a:rect l="l" t="t" r="r" b="b"/>
                <a:pathLst>
                  <a:path w="1295683" h="956663">
                    <a:moveTo>
                      <a:pt x="0" y="0"/>
                    </a:moveTo>
                    <a:lnTo>
                      <a:pt x="1295683" y="0"/>
                    </a:lnTo>
                    <a:lnTo>
                      <a:pt x="1295683" y="956663"/>
                    </a:lnTo>
                    <a:lnTo>
                      <a:pt x="0" y="956663"/>
                    </a:lnTo>
                    <a:close/>
                  </a:path>
                </a:pathLst>
              </a:custGeom>
              <a:solidFill>
                <a:srgbClr val="15172B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295683" cy="10042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6559394" cy="4829179"/>
            </a:xfrm>
            <a:custGeom>
              <a:avLst/>
              <a:gdLst/>
              <a:ahLst/>
              <a:cxnLst/>
              <a:rect l="l" t="t" r="r" b="b"/>
              <a:pathLst>
                <a:path w="6559394" h="4829179">
                  <a:moveTo>
                    <a:pt x="0" y="0"/>
                  </a:moveTo>
                  <a:lnTo>
                    <a:pt x="6559394" y="0"/>
                  </a:lnTo>
                  <a:lnTo>
                    <a:pt x="6559394" y="4829179"/>
                  </a:lnTo>
                  <a:lnTo>
                    <a:pt x="0" y="4829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02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829761" y="2304461"/>
            <a:ext cx="3360304" cy="3621884"/>
          </a:xfrm>
          <a:custGeom>
            <a:avLst/>
            <a:gdLst/>
            <a:ahLst/>
            <a:cxnLst/>
            <a:rect l="l" t="t" r="r" b="b"/>
            <a:pathLst>
              <a:path w="3360304" h="3621884">
                <a:moveTo>
                  <a:pt x="0" y="0"/>
                </a:moveTo>
                <a:lnTo>
                  <a:pt x="3360304" y="0"/>
                </a:lnTo>
                <a:lnTo>
                  <a:pt x="3360304" y="3621885"/>
                </a:lnTo>
                <a:lnTo>
                  <a:pt x="0" y="3621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40401" y="2260703"/>
            <a:ext cx="7468306" cy="3621884"/>
          </a:xfrm>
          <a:custGeom>
            <a:avLst/>
            <a:gdLst/>
            <a:ahLst/>
            <a:cxnLst/>
            <a:rect l="l" t="t" r="r" b="b"/>
            <a:pathLst>
              <a:path w="7468306" h="3621884">
                <a:moveTo>
                  <a:pt x="0" y="0"/>
                </a:moveTo>
                <a:lnTo>
                  <a:pt x="7468306" y="0"/>
                </a:lnTo>
                <a:lnTo>
                  <a:pt x="7468306" y="3621885"/>
                </a:lnTo>
                <a:lnTo>
                  <a:pt x="0" y="3621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250799" flipH="1">
            <a:off x="6951163" y="5751430"/>
            <a:ext cx="4014828" cy="3252011"/>
          </a:xfrm>
          <a:custGeom>
            <a:avLst/>
            <a:gdLst/>
            <a:ahLst/>
            <a:cxnLst/>
            <a:rect l="l" t="t" r="r" b="b"/>
            <a:pathLst>
              <a:path w="4014828" h="3252011">
                <a:moveTo>
                  <a:pt x="4014828" y="0"/>
                </a:moveTo>
                <a:lnTo>
                  <a:pt x="0" y="0"/>
                </a:lnTo>
                <a:lnTo>
                  <a:pt x="0" y="3252011"/>
                </a:lnTo>
                <a:lnTo>
                  <a:pt x="4014828" y="3252011"/>
                </a:lnTo>
                <a:lnTo>
                  <a:pt x="40148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50993" y="8480403"/>
            <a:ext cx="2494631" cy="2018383"/>
          </a:xfrm>
          <a:custGeom>
            <a:avLst/>
            <a:gdLst/>
            <a:ahLst/>
            <a:cxnLst/>
            <a:rect l="l" t="t" r="r" b="b"/>
            <a:pathLst>
              <a:path w="2494631" h="2018383">
                <a:moveTo>
                  <a:pt x="0" y="0"/>
                </a:moveTo>
                <a:lnTo>
                  <a:pt x="2494631" y="0"/>
                </a:lnTo>
                <a:lnTo>
                  <a:pt x="2494631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13222" y="8480403"/>
            <a:ext cx="2392480" cy="2018383"/>
          </a:xfrm>
          <a:custGeom>
            <a:avLst/>
            <a:gdLst/>
            <a:ahLst/>
            <a:cxnLst/>
            <a:rect l="l" t="t" r="r" b="b"/>
            <a:pathLst>
              <a:path w="2392480" h="2018383">
                <a:moveTo>
                  <a:pt x="0" y="0"/>
                </a:moveTo>
                <a:lnTo>
                  <a:pt x="2392479" y="0"/>
                </a:lnTo>
                <a:lnTo>
                  <a:pt x="2392479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73299" y="8480403"/>
            <a:ext cx="2477926" cy="2018383"/>
          </a:xfrm>
          <a:custGeom>
            <a:avLst/>
            <a:gdLst/>
            <a:ahLst/>
            <a:cxnLst/>
            <a:rect l="l" t="t" r="r" b="b"/>
            <a:pathLst>
              <a:path w="2477926" h="2018383">
                <a:moveTo>
                  <a:pt x="0" y="0"/>
                </a:moveTo>
                <a:lnTo>
                  <a:pt x="2477925" y="0"/>
                </a:lnTo>
                <a:lnTo>
                  <a:pt x="2477925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532144">
            <a:off x="-116824" y="3960482"/>
            <a:ext cx="1774527" cy="2366037"/>
          </a:xfrm>
          <a:custGeom>
            <a:avLst/>
            <a:gdLst/>
            <a:ahLst/>
            <a:cxnLst/>
            <a:rect l="l" t="t" r="r" b="b"/>
            <a:pathLst>
              <a:path w="1774527" h="2366037">
                <a:moveTo>
                  <a:pt x="0" y="0"/>
                </a:moveTo>
                <a:lnTo>
                  <a:pt x="1774528" y="0"/>
                </a:lnTo>
                <a:lnTo>
                  <a:pt x="1774528" y="2366036"/>
                </a:lnTo>
                <a:lnTo>
                  <a:pt x="0" y="23660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21927" y="8480403"/>
            <a:ext cx="2761469" cy="2018383"/>
          </a:xfrm>
          <a:custGeom>
            <a:avLst/>
            <a:gdLst/>
            <a:ahLst/>
            <a:cxnLst/>
            <a:rect l="l" t="t" r="r" b="b"/>
            <a:pathLst>
              <a:path w="2761469" h="2018383">
                <a:moveTo>
                  <a:pt x="0" y="0"/>
                </a:moveTo>
                <a:lnTo>
                  <a:pt x="2761469" y="0"/>
                </a:lnTo>
                <a:lnTo>
                  <a:pt x="2761469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5626" y="6090932"/>
            <a:ext cx="5732326" cy="4544171"/>
          </a:xfrm>
          <a:custGeom>
            <a:avLst/>
            <a:gdLst/>
            <a:ahLst/>
            <a:cxnLst/>
            <a:rect l="l" t="t" r="r" b="b"/>
            <a:pathLst>
              <a:path w="5732326" h="4544171">
                <a:moveTo>
                  <a:pt x="0" y="0"/>
                </a:moveTo>
                <a:lnTo>
                  <a:pt x="5732326" y="0"/>
                </a:lnTo>
                <a:lnTo>
                  <a:pt x="5732326" y="4544171"/>
                </a:lnTo>
                <a:lnTo>
                  <a:pt x="0" y="45441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221960" y="2578100"/>
            <a:ext cx="8210464" cy="2999032"/>
          </a:xfrm>
          <a:custGeom>
            <a:avLst/>
            <a:gdLst/>
            <a:ahLst/>
            <a:cxnLst/>
            <a:rect l="l" t="t" r="r" b="b"/>
            <a:pathLst>
              <a:path w="8210464" h="2999032">
                <a:moveTo>
                  <a:pt x="0" y="0"/>
                </a:moveTo>
                <a:lnTo>
                  <a:pt x="8210464" y="0"/>
                </a:lnTo>
                <a:lnTo>
                  <a:pt x="8210464" y="2999031"/>
                </a:lnTo>
                <a:lnTo>
                  <a:pt x="0" y="299903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120952" y="904324"/>
            <a:ext cx="804609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GIỚI THIỆU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10202" y="2396178"/>
            <a:ext cx="723863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Tấn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công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mạng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ngày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càng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tinh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vi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10202" y="3081343"/>
            <a:ext cx="69128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hiện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xâm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nhập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là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chìa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khóa</a:t>
            </a:r>
            <a:endParaRPr lang="en-US" sz="3399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35993" y="3766508"/>
            <a:ext cx="61088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Công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cụ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98358" y="4451673"/>
            <a:ext cx="141773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Snort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33922" y="5136839"/>
            <a:ext cx="116026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Zeek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10986" y="4451673"/>
            <a:ext cx="206141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Suricata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33858" y="5067226"/>
            <a:ext cx="219469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fail2ban</a:t>
            </a:r>
          </a:p>
        </p:txBody>
      </p:sp>
      <p:sp>
        <p:nvSpPr>
          <p:cNvPr id="26" name="Freeform 26"/>
          <p:cNvSpPr/>
          <p:nvPr/>
        </p:nvSpPr>
        <p:spPr>
          <a:xfrm rot="668146">
            <a:off x="13840474" y="-357859"/>
            <a:ext cx="4499148" cy="2408919"/>
          </a:xfrm>
          <a:custGeom>
            <a:avLst/>
            <a:gdLst/>
            <a:ahLst/>
            <a:cxnLst/>
            <a:rect l="l" t="t" r="r" b="b"/>
            <a:pathLst>
              <a:path w="4499148" h="2408919">
                <a:moveTo>
                  <a:pt x="0" y="0"/>
                </a:moveTo>
                <a:lnTo>
                  <a:pt x="4499149" y="0"/>
                </a:lnTo>
                <a:lnTo>
                  <a:pt x="4499149" y="2408919"/>
                </a:lnTo>
                <a:lnTo>
                  <a:pt x="0" y="240891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13222" y="8480403"/>
            <a:ext cx="2392480" cy="2018383"/>
          </a:xfrm>
          <a:custGeom>
            <a:avLst/>
            <a:gdLst/>
            <a:ahLst/>
            <a:cxnLst/>
            <a:rect l="l" t="t" r="r" b="b"/>
            <a:pathLst>
              <a:path w="2392480" h="2018383">
                <a:moveTo>
                  <a:pt x="0" y="0"/>
                </a:moveTo>
                <a:lnTo>
                  <a:pt x="2392479" y="0"/>
                </a:lnTo>
                <a:lnTo>
                  <a:pt x="2392479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73299" y="8480403"/>
            <a:ext cx="2477926" cy="2018383"/>
          </a:xfrm>
          <a:custGeom>
            <a:avLst/>
            <a:gdLst/>
            <a:ahLst/>
            <a:cxnLst/>
            <a:rect l="l" t="t" r="r" b="b"/>
            <a:pathLst>
              <a:path w="2477926" h="2018383">
                <a:moveTo>
                  <a:pt x="0" y="0"/>
                </a:moveTo>
                <a:lnTo>
                  <a:pt x="2477925" y="0"/>
                </a:lnTo>
                <a:lnTo>
                  <a:pt x="2477925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28273">
            <a:off x="-924694" y="-311759"/>
            <a:ext cx="5575447" cy="2382818"/>
          </a:xfrm>
          <a:custGeom>
            <a:avLst/>
            <a:gdLst/>
            <a:ahLst/>
            <a:cxnLst/>
            <a:rect l="l" t="t" r="r" b="b"/>
            <a:pathLst>
              <a:path w="5575447" h="2382818">
                <a:moveTo>
                  <a:pt x="0" y="0"/>
                </a:moveTo>
                <a:lnTo>
                  <a:pt x="5575447" y="0"/>
                </a:lnTo>
                <a:lnTo>
                  <a:pt x="5575447" y="2382817"/>
                </a:lnTo>
                <a:lnTo>
                  <a:pt x="0" y="2382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08828">
            <a:off x="76004" y="7066226"/>
            <a:ext cx="1942830" cy="1040224"/>
          </a:xfrm>
          <a:custGeom>
            <a:avLst/>
            <a:gdLst/>
            <a:ahLst/>
            <a:cxnLst/>
            <a:rect l="l" t="t" r="r" b="b"/>
            <a:pathLst>
              <a:path w="1942830" h="1040224">
                <a:moveTo>
                  <a:pt x="0" y="0"/>
                </a:moveTo>
                <a:lnTo>
                  <a:pt x="1942831" y="0"/>
                </a:lnTo>
                <a:lnTo>
                  <a:pt x="1942831" y="1040224"/>
                </a:lnTo>
                <a:lnTo>
                  <a:pt x="0" y="10402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72922" y="382044"/>
            <a:ext cx="12956143" cy="132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SNORT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1727" y="2100062"/>
            <a:ext cx="79475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Là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một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hệ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thống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hiện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và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ngăn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chặn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xâm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nhập</a:t>
            </a:r>
            <a:endParaRPr lang="en-US" sz="3399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11727" y="3442452"/>
            <a:ext cx="79475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Mã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nguồn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mở</a:t>
            </a:r>
            <a:endParaRPr lang="en-US" sz="3399" dirty="0">
              <a:solidFill>
                <a:srgbClr val="603F20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11727" y="4232392"/>
            <a:ext cx="79475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Giám sát mạng theo thời gian thực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7798" y="5022332"/>
            <a:ext cx="78195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--&gt; Như một "người gác cổng"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2166737"/>
            <a:ext cx="7468306" cy="3621884"/>
          </a:xfrm>
          <a:custGeom>
            <a:avLst/>
            <a:gdLst/>
            <a:ahLst/>
            <a:cxnLst/>
            <a:rect l="l" t="t" r="r" b="b"/>
            <a:pathLst>
              <a:path w="7468306" h="3621884">
                <a:moveTo>
                  <a:pt x="0" y="0"/>
                </a:moveTo>
                <a:lnTo>
                  <a:pt x="7468306" y="0"/>
                </a:lnTo>
                <a:lnTo>
                  <a:pt x="7468306" y="3621884"/>
                </a:lnTo>
                <a:lnTo>
                  <a:pt x="0" y="3621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233069">
            <a:off x="16824675" y="6328572"/>
            <a:ext cx="1543050" cy="2057400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40173" y="5978076"/>
            <a:ext cx="6371554" cy="4657027"/>
          </a:xfrm>
          <a:custGeom>
            <a:avLst/>
            <a:gdLst/>
            <a:ahLst/>
            <a:cxnLst/>
            <a:rect l="l" t="t" r="r" b="b"/>
            <a:pathLst>
              <a:path w="6371554" h="4657027">
                <a:moveTo>
                  <a:pt x="0" y="0"/>
                </a:moveTo>
                <a:lnTo>
                  <a:pt x="6371554" y="0"/>
                </a:lnTo>
                <a:lnTo>
                  <a:pt x="6371554" y="4657027"/>
                </a:lnTo>
                <a:lnTo>
                  <a:pt x="0" y="465702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450993" y="8480403"/>
            <a:ext cx="2494631" cy="2018383"/>
          </a:xfrm>
          <a:custGeom>
            <a:avLst/>
            <a:gdLst/>
            <a:ahLst/>
            <a:cxnLst/>
            <a:rect l="l" t="t" r="r" b="b"/>
            <a:pathLst>
              <a:path w="2494631" h="2018383">
                <a:moveTo>
                  <a:pt x="0" y="0"/>
                </a:moveTo>
                <a:lnTo>
                  <a:pt x="2494631" y="0"/>
                </a:lnTo>
                <a:lnTo>
                  <a:pt x="2494631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13222" y="8480403"/>
            <a:ext cx="2392480" cy="2018383"/>
          </a:xfrm>
          <a:custGeom>
            <a:avLst/>
            <a:gdLst/>
            <a:ahLst/>
            <a:cxnLst/>
            <a:rect l="l" t="t" r="r" b="b"/>
            <a:pathLst>
              <a:path w="2392480" h="2018383">
                <a:moveTo>
                  <a:pt x="0" y="0"/>
                </a:moveTo>
                <a:lnTo>
                  <a:pt x="2392479" y="0"/>
                </a:lnTo>
                <a:lnTo>
                  <a:pt x="2392479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73299" y="8480403"/>
            <a:ext cx="2477926" cy="2018383"/>
          </a:xfrm>
          <a:custGeom>
            <a:avLst/>
            <a:gdLst/>
            <a:ahLst/>
            <a:cxnLst/>
            <a:rect l="l" t="t" r="r" b="b"/>
            <a:pathLst>
              <a:path w="2477926" h="2018383">
                <a:moveTo>
                  <a:pt x="0" y="0"/>
                </a:moveTo>
                <a:lnTo>
                  <a:pt x="2477925" y="0"/>
                </a:lnTo>
                <a:lnTo>
                  <a:pt x="2477925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82434">
            <a:off x="15734571" y="1307602"/>
            <a:ext cx="1942830" cy="1040224"/>
          </a:xfrm>
          <a:custGeom>
            <a:avLst/>
            <a:gdLst/>
            <a:ahLst/>
            <a:cxnLst/>
            <a:rect l="l" t="t" r="r" b="b"/>
            <a:pathLst>
              <a:path w="1942830" h="1040224">
                <a:moveTo>
                  <a:pt x="0" y="0"/>
                </a:moveTo>
                <a:lnTo>
                  <a:pt x="1942830" y="0"/>
                </a:lnTo>
                <a:lnTo>
                  <a:pt x="1942830" y="1040224"/>
                </a:lnTo>
                <a:lnTo>
                  <a:pt x="0" y="1040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72922" y="382044"/>
            <a:ext cx="12956143" cy="132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SNORT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97006" y="1930377"/>
            <a:ext cx="898340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1998 – Snort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ra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đời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dưới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</a:t>
            </a:r>
            <a:r>
              <a:rPr lang="en-US" sz="3399" dirty="0" err="1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dạng</a:t>
            </a:r>
            <a:r>
              <a:rPr lang="en-US" sz="3399" dirty="0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 packet sniffer.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97006" y="3272768"/>
            <a:ext cx="898340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1999-2001 – Trở thành IDS mạnh mẽ, sử dụng rules để phát hiện tấn công.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97006" y="4615158"/>
            <a:ext cx="87622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2005 – Sourcefire thương mại hóa Snort.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97006" y="5357473"/>
            <a:ext cx="898340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2013 – Cisco mua lại Sourcefire, phát triển Snort thành một phần của hệ thống bảo mật Cisco.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8700" y="1997052"/>
            <a:ext cx="7468306" cy="3621884"/>
          </a:xfrm>
          <a:custGeom>
            <a:avLst/>
            <a:gdLst/>
            <a:ahLst/>
            <a:cxnLst/>
            <a:rect l="l" t="t" r="r" b="b"/>
            <a:pathLst>
              <a:path w="7468306" h="3621884">
                <a:moveTo>
                  <a:pt x="0" y="0"/>
                </a:moveTo>
                <a:lnTo>
                  <a:pt x="7468306" y="0"/>
                </a:lnTo>
                <a:lnTo>
                  <a:pt x="7468306" y="3621885"/>
                </a:lnTo>
                <a:lnTo>
                  <a:pt x="0" y="3621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233069">
            <a:off x="1031600" y="6419845"/>
            <a:ext cx="1042600" cy="1390133"/>
          </a:xfrm>
          <a:custGeom>
            <a:avLst/>
            <a:gdLst/>
            <a:ahLst/>
            <a:cxnLst/>
            <a:rect l="l" t="t" r="r" b="b"/>
            <a:pathLst>
              <a:path w="1042600" h="1390133">
                <a:moveTo>
                  <a:pt x="0" y="0"/>
                </a:moveTo>
                <a:lnTo>
                  <a:pt x="1042599" y="0"/>
                </a:lnTo>
                <a:lnTo>
                  <a:pt x="1042599" y="1390133"/>
                </a:lnTo>
                <a:lnTo>
                  <a:pt x="0" y="13901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40173" y="5978076"/>
            <a:ext cx="6371554" cy="4657027"/>
          </a:xfrm>
          <a:custGeom>
            <a:avLst/>
            <a:gdLst/>
            <a:ahLst/>
            <a:cxnLst/>
            <a:rect l="l" t="t" r="r" b="b"/>
            <a:pathLst>
              <a:path w="6371554" h="4657027">
                <a:moveTo>
                  <a:pt x="0" y="0"/>
                </a:moveTo>
                <a:lnTo>
                  <a:pt x="6371554" y="0"/>
                </a:lnTo>
                <a:lnTo>
                  <a:pt x="6371554" y="4657027"/>
                </a:lnTo>
                <a:lnTo>
                  <a:pt x="0" y="46570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50993" y="8480403"/>
            <a:ext cx="2494631" cy="2018383"/>
          </a:xfrm>
          <a:custGeom>
            <a:avLst/>
            <a:gdLst/>
            <a:ahLst/>
            <a:cxnLst/>
            <a:rect l="l" t="t" r="r" b="b"/>
            <a:pathLst>
              <a:path w="2494631" h="2018383">
                <a:moveTo>
                  <a:pt x="0" y="0"/>
                </a:moveTo>
                <a:lnTo>
                  <a:pt x="2494631" y="0"/>
                </a:lnTo>
                <a:lnTo>
                  <a:pt x="2494631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497006" y="7299938"/>
            <a:ext cx="898340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2021 – Ra mắt Snort 3.0 với hiệu suất cao hơn.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147782" y="254454"/>
            <a:ext cx="1448389" cy="1448389"/>
          </a:xfrm>
          <a:custGeom>
            <a:avLst/>
            <a:gdLst/>
            <a:ahLst/>
            <a:cxnLst/>
            <a:rect l="l" t="t" r="r" b="b"/>
            <a:pathLst>
              <a:path w="1448389" h="1448389">
                <a:moveTo>
                  <a:pt x="0" y="0"/>
                </a:moveTo>
                <a:lnTo>
                  <a:pt x="1448389" y="0"/>
                </a:lnTo>
                <a:lnTo>
                  <a:pt x="1448389" y="1448389"/>
                </a:lnTo>
                <a:lnTo>
                  <a:pt x="0" y="14483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13222" y="8480403"/>
            <a:ext cx="2392480" cy="2018383"/>
          </a:xfrm>
          <a:custGeom>
            <a:avLst/>
            <a:gdLst/>
            <a:ahLst/>
            <a:cxnLst/>
            <a:rect l="l" t="t" r="r" b="b"/>
            <a:pathLst>
              <a:path w="2392480" h="2018383">
                <a:moveTo>
                  <a:pt x="0" y="0"/>
                </a:moveTo>
                <a:lnTo>
                  <a:pt x="2392479" y="0"/>
                </a:lnTo>
                <a:lnTo>
                  <a:pt x="2392479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73299" y="8480403"/>
            <a:ext cx="2477926" cy="2018383"/>
          </a:xfrm>
          <a:custGeom>
            <a:avLst/>
            <a:gdLst/>
            <a:ahLst/>
            <a:cxnLst/>
            <a:rect l="l" t="t" r="r" b="b"/>
            <a:pathLst>
              <a:path w="2477926" h="2018383">
                <a:moveTo>
                  <a:pt x="0" y="0"/>
                </a:moveTo>
                <a:lnTo>
                  <a:pt x="2477925" y="0"/>
                </a:lnTo>
                <a:lnTo>
                  <a:pt x="2477925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09266">
            <a:off x="146090" y="275471"/>
            <a:ext cx="2813619" cy="1506459"/>
          </a:xfrm>
          <a:custGeom>
            <a:avLst/>
            <a:gdLst/>
            <a:ahLst/>
            <a:cxnLst/>
            <a:rect l="l" t="t" r="r" b="b"/>
            <a:pathLst>
              <a:path w="2813619" h="1506459">
                <a:moveTo>
                  <a:pt x="0" y="0"/>
                </a:moveTo>
                <a:lnTo>
                  <a:pt x="2813619" y="0"/>
                </a:lnTo>
                <a:lnTo>
                  <a:pt x="2813619" y="1506458"/>
                </a:lnTo>
                <a:lnTo>
                  <a:pt x="0" y="1506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20895" y="1171575"/>
            <a:ext cx="1264621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dirty="0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SNORT - CẤU TRÚC RULE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058" y="4588524"/>
            <a:ext cx="16331885" cy="526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5"/>
              </a:lnSpc>
            </a:pPr>
            <a:r>
              <a:rPr lang="en-US" sz="3018" dirty="0">
                <a:solidFill>
                  <a:srgbClr val="603F20"/>
                </a:solidFill>
                <a:latin typeface="Varela Round"/>
                <a:ea typeface="Varela Round"/>
                <a:cs typeface="Varela Round"/>
                <a:sym typeface="Varela Round"/>
              </a:rPr>
              <a:t>Action | protocol | </a:t>
            </a:r>
            <a:r>
              <a:rPr lang="en-US" sz="3018" dirty="0" err="1">
                <a:solidFill>
                  <a:srgbClr val="603F20"/>
                </a:solidFill>
                <a:latin typeface="Varela Round"/>
                <a:ea typeface="Varela Round"/>
                <a:cs typeface="Varela Round"/>
                <a:sym typeface="Varela Round"/>
              </a:rPr>
              <a:t>source_IP</a:t>
            </a:r>
            <a:r>
              <a:rPr lang="en-US" sz="3018" dirty="0">
                <a:solidFill>
                  <a:srgbClr val="603F20"/>
                </a:solidFill>
                <a:latin typeface="Varela Round"/>
                <a:ea typeface="Varela Round"/>
                <a:cs typeface="Varela Round"/>
                <a:sym typeface="Varela Round"/>
              </a:rPr>
              <a:t> | </a:t>
            </a:r>
            <a:r>
              <a:rPr lang="en-US" sz="3018" dirty="0" err="1">
                <a:solidFill>
                  <a:srgbClr val="603F20"/>
                </a:solidFill>
                <a:latin typeface="Varela Round"/>
                <a:ea typeface="Varela Round"/>
                <a:cs typeface="Varela Round"/>
                <a:sym typeface="Varela Round"/>
              </a:rPr>
              <a:t>source_port</a:t>
            </a:r>
            <a:r>
              <a:rPr lang="en-US" sz="3018" dirty="0">
                <a:solidFill>
                  <a:srgbClr val="603F20"/>
                </a:solidFill>
                <a:latin typeface="Varela Round"/>
                <a:ea typeface="Varela Round"/>
                <a:cs typeface="Varela Round"/>
                <a:sym typeface="Varela Round"/>
              </a:rPr>
              <a:t> -&gt; </a:t>
            </a:r>
            <a:r>
              <a:rPr lang="en-US" sz="3018" dirty="0" err="1">
                <a:solidFill>
                  <a:srgbClr val="603F20"/>
                </a:solidFill>
                <a:latin typeface="Varela Round"/>
                <a:ea typeface="Varela Round"/>
                <a:cs typeface="Varela Round"/>
                <a:sym typeface="Varela Round"/>
              </a:rPr>
              <a:t>destination_IP</a:t>
            </a:r>
            <a:r>
              <a:rPr lang="en-US" sz="3018" dirty="0">
                <a:solidFill>
                  <a:srgbClr val="603F20"/>
                </a:solidFill>
                <a:latin typeface="Varela Round"/>
                <a:ea typeface="Varela Round"/>
                <a:cs typeface="Varela Round"/>
                <a:sym typeface="Varela Round"/>
              </a:rPr>
              <a:t> | </a:t>
            </a:r>
            <a:r>
              <a:rPr lang="en-US" sz="3018" dirty="0" err="1">
                <a:solidFill>
                  <a:srgbClr val="603F20"/>
                </a:solidFill>
                <a:latin typeface="Varela Round"/>
                <a:ea typeface="Varela Round"/>
                <a:cs typeface="Varela Round"/>
                <a:sym typeface="Varela Round"/>
              </a:rPr>
              <a:t>destination_port</a:t>
            </a:r>
            <a:r>
              <a:rPr lang="en-US" sz="3018" dirty="0">
                <a:solidFill>
                  <a:srgbClr val="603F20"/>
                </a:solidFill>
                <a:latin typeface="Varela Round"/>
                <a:ea typeface="Varela Round"/>
                <a:cs typeface="Varela Round"/>
                <a:sym typeface="Varela Round"/>
              </a:rPr>
              <a:t> | (options)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6936" y="2836844"/>
            <a:ext cx="148341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alert tcp any any -&gt; 10.0.0.10 80 (msg:"Detect request"; sid:1000001;)</a:t>
            </a:r>
          </a:p>
        </p:txBody>
      </p:sp>
      <p:sp>
        <p:nvSpPr>
          <p:cNvPr id="10" name="Freeform 10"/>
          <p:cNvSpPr/>
          <p:nvPr/>
        </p:nvSpPr>
        <p:spPr>
          <a:xfrm rot="-7728473">
            <a:off x="15980720" y="-528282"/>
            <a:ext cx="1543050" cy="2057400"/>
          </a:xfrm>
          <a:custGeom>
            <a:avLst/>
            <a:gdLst/>
            <a:ahLst/>
            <a:cxnLst/>
            <a:rect l="l" t="t" r="r" b="b"/>
            <a:pathLst>
              <a:path w="1543050" h="2057400">
                <a:moveTo>
                  <a:pt x="0" y="0"/>
                </a:moveTo>
                <a:lnTo>
                  <a:pt x="1543050" y="0"/>
                </a:lnTo>
                <a:lnTo>
                  <a:pt x="15430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40173" y="5978076"/>
            <a:ext cx="6371554" cy="4657027"/>
          </a:xfrm>
          <a:custGeom>
            <a:avLst/>
            <a:gdLst/>
            <a:ahLst/>
            <a:cxnLst/>
            <a:rect l="l" t="t" r="r" b="b"/>
            <a:pathLst>
              <a:path w="6371554" h="4657027">
                <a:moveTo>
                  <a:pt x="0" y="0"/>
                </a:moveTo>
                <a:lnTo>
                  <a:pt x="6371554" y="0"/>
                </a:lnTo>
                <a:lnTo>
                  <a:pt x="6371554" y="4657027"/>
                </a:lnTo>
                <a:lnTo>
                  <a:pt x="0" y="46570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50993" y="8480403"/>
            <a:ext cx="2494631" cy="2018383"/>
          </a:xfrm>
          <a:custGeom>
            <a:avLst/>
            <a:gdLst/>
            <a:ahLst/>
            <a:cxnLst/>
            <a:rect l="l" t="t" r="r" b="b"/>
            <a:pathLst>
              <a:path w="2494631" h="2018383">
                <a:moveTo>
                  <a:pt x="0" y="0"/>
                </a:moveTo>
                <a:lnTo>
                  <a:pt x="2494631" y="0"/>
                </a:lnTo>
                <a:lnTo>
                  <a:pt x="2494631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H="1">
            <a:off x="1863029" y="3417234"/>
            <a:ext cx="957865" cy="12125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H="1">
            <a:off x="3394415" y="3417234"/>
            <a:ext cx="259650" cy="12125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>
            <a:off x="4447349" y="3417234"/>
            <a:ext cx="741125" cy="12125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>
            <a:off x="5204728" y="3428925"/>
            <a:ext cx="2277198" cy="12008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AutoShape 17"/>
          <p:cNvSpPr/>
          <p:nvPr/>
        </p:nvSpPr>
        <p:spPr>
          <a:xfrm>
            <a:off x="7197090" y="3424835"/>
            <a:ext cx="3199621" cy="12125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>
            <a:off x="8399205" y="3417234"/>
            <a:ext cx="5406496" cy="12125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>
            <a:off x="12609461" y="3428925"/>
            <a:ext cx="3588157" cy="12008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Freeform 20"/>
          <p:cNvSpPr/>
          <p:nvPr/>
        </p:nvSpPr>
        <p:spPr>
          <a:xfrm>
            <a:off x="14877379" y="6353175"/>
            <a:ext cx="1747691" cy="1747691"/>
          </a:xfrm>
          <a:custGeom>
            <a:avLst/>
            <a:gdLst/>
            <a:ahLst/>
            <a:cxnLst/>
            <a:rect l="l" t="t" r="r" b="b"/>
            <a:pathLst>
              <a:path w="1747691" h="1747691">
                <a:moveTo>
                  <a:pt x="0" y="0"/>
                </a:moveTo>
                <a:lnTo>
                  <a:pt x="1747691" y="0"/>
                </a:lnTo>
                <a:lnTo>
                  <a:pt x="1747691" y="1747691"/>
                </a:lnTo>
                <a:lnTo>
                  <a:pt x="0" y="17476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6527" y="4566061"/>
            <a:ext cx="1661638" cy="1984045"/>
          </a:xfrm>
          <a:custGeom>
            <a:avLst/>
            <a:gdLst/>
            <a:ahLst/>
            <a:cxnLst/>
            <a:rect l="l" t="t" r="r" b="b"/>
            <a:pathLst>
              <a:path w="1661638" h="1984045">
                <a:moveTo>
                  <a:pt x="0" y="0"/>
                </a:moveTo>
                <a:lnTo>
                  <a:pt x="1661637" y="0"/>
                </a:lnTo>
                <a:lnTo>
                  <a:pt x="1661637" y="1984045"/>
                </a:lnTo>
                <a:lnTo>
                  <a:pt x="0" y="1984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0815">
            <a:off x="-221433" y="24385"/>
            <a:ext cx="1220799" cy="1457671"/>
          </a:xfrm>
          <a:custGeom>
            <a:avLst/>
            <a:gdLst/>
            <a:ahLst/>
            <a:cxnLst/>
            <a:rect l="l" t="t" r="r" b="b"/>
            <a:pathLst>
              <a:path w="1220799" h="1457671">
                <a:moveTo>
                  <a:pt x="0" y="0"/>
                </a:moveTo>
                <a:lnTo>
                  <a:pt x="1220799" y="0"/>
                </a:lnTo>
                <a:lnTo>
                  <a:pt x="1220799" y="1457670"/>
                </a:lnTo>
                <a:lnTo>
                  <a:pt x="0" y="1457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36625" y="-260140"/>
            <a:ext cx="3222675" cy="3222675"/>
          </a:xfrm>
          <a:custGeom>
            <a:avLst/>
            <a:gdLst/>
            <a:ahLst/>
            <a:cxnLst/>
            <a:rect l="l" t="t" r="r" b="b"/>
            <a:pathLst>
              <a:path w="3222675" h="3222675">
                <a:moveTo>
                  <a:pt x="0" y="0"/>
                </a:moveTo>
                <a:lnTo>
                  <a:pt x="3222675" y="0"/>
                </a:lnTo>
                <a:lnTo>
                  <a:pt x="3222675" y="3222675"/>
                </a:lnTo>
                <a:lnTo>
                  <a:pt x="0" y="3222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37319" y="1385888"/>
            <a:ext cx="1365533" cy="1246049"/>
          </a:xfrm>
          <a:custGeom>
            <a:avLst/>
            <a:gdLst/>
            <a:ahLst/>
            <a:cxnLst/>
            <a:rect l="l" t="t" r="r" b="b"/>
            <a:pathLst>
              <a:path w="1365533" h="1246049">
                <a:moveTo>
                  <a:pt x="0" y="0"/>
                </a:moveTo>
                <a:lnTo>
                  <a:pt x="1365533" y="0"/>
                </a:lnTo>
                <a:lnTo>
                  <a:pt x="1365533" y="1246049"/>
                </a:lnTo>
                <a:lnTo>
                  <a:pt x="0" y="124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7101157" y="5978076"/>
            <a:ext cx="1410672" cy="1410672"/>
          </a:xfrm>
          <a:custGeom>
            <a:avLst/>
            <a:gdLst/>
            <a:ahLst/>
            <a:cxnLst/>
            <a:rect l="l" t="t" r="r" b="b"/>
            <a:pathLst>
              <a:path w="1410672" h="1410672">
                <a:moveTo>
                  <a:pt x="1410671" y="0"/>
                </a:moveTo>
                <a:lnTo>
                  <a:pt x="0" y="0"/>
                </a:lnTo>
                <a:lnTo>
                  <a:pt x="0" y="1410672"/>
                </a:lnTo>
                <a:lnTo>
                  <a:pt x="1410671" y="1410672"/>
                </a:lnTo>
                <a:lnTo>
                  <a:pt x="14106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920086" y="2962535"/>
            <a:ext cx="12729524" cy="4034301"/>
            <a:chOff x="0" y="0"/>
            <a:chExt cx="16972698" cy="5379068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83901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alert </a:t>
              </a: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tcp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any </a:t>
              </a: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any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-&gt; any </a:t>
              </a: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any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(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649565" y="871626"/>
              <a:ext cx="9380017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msg:"TCP SYN Scan detected";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49565" y="1810580"/>
              <a:ext cx="780650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flags:S;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49565" y="2749533"/>
              <a:ext cx="1432313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threshold:type both, track by_src, count 10, seconds 5;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649565" y="3688487"/>
              <a:ext cx="3585820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sid:20001;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627440"/>
              <a:ext cx="1697269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)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667632" y="6241382"/>
            <a:ext cx="5261960" cy="4257404"/>
          </a:xfrm>
          <a:custGeom>
            <a:avLst/>
            <a:gdLst/>
            <a:ahLst/>
            <a:cxnLst/>
            <a:rect l="l" t="t" r="r" b="b"/>
            <a:pathLst>
              <a:path w="5261960" h="4257404">
                <a:moveTo>
                  <a:pt x="0" y="0"/>
                </a:moveTo>
                <a:lnTo>
                  <a:pt x="5261960" y="0"/>
                </a:lnTo>
                <a:lnTo>
                  <a:pt x="5261960" y="4257404"/>
                </a:lnTo>
                <a:lnTo>
                  <a:pt x="0" y="42574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413222" y="8480403"/>
            <a:ext cx="2392480" cy="2018383"/>
          </a:xfrm>
          <a:custGeom>
            <a:avLst/>
            <a:gdLst/>
            <a:ahLst/>
            <a:cxnLst/>
            <a:rect l="l" t="t" r="r" b="b"/>
            <a:pathLst>
              <a:path w="2392480" h="2018383">
                <a:moveTo>
                  <a:pt x="0" y="0"/>
                </a:moveTo>
                <a:lnTo>
                  <a:pt x="2392479" y="0"/>
                </a:lnTo>
                <a:lnTo>
                  <a:pt x="2392479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273299" y="8480403"/>
            <a:ext cx="2477926" cy="2018383"/>
          </a:xfrm>
          <a:custGeom>
            <a:avLst/>
            <a:gdLst/>
            <a:ahLst/>
            <a:cxnLst/>
            <a:rect l="l" t="t" r="r" b="b"/>
            <a:pathLst>
              <a:path w="2477926" h="2018383">
                <a:moveTo>
                  <a:pt x="0" y="0"/>
                </a:moveTo>
                <a:lnTo>
                  <a:pt x="2477925" y="0"/>
                </a:lnTo>
                <a:lnTo>
                  <a:pt x="2477925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205688" y="1171575"/>
            <a:ext cx="9876624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SNORT - KỊCH BẢN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34210" y="2025650"/>
            <a:ext cx="78195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 hiện TCP SYN Scan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914400" y="0"/>
            <a:ext cx="164592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05688" y="1171575"/>
            <a:ext cx="9876624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3F20"/>
                </a:solidFill>
                <a:latin typeface="Coiny"/>
                <a:ea typeface="Coiny"/>
                <a:cs typeface="Coiny"/>
                <a:sym typeface="Coiny"/>
              </a:rPr>
              <a:t>SNORT - KỊCH BẢN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34210" y="2025650"/>
            <a:ext cx="78195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3F20"/>
                </a:solidFill>
                <a:latin typeface="Sriracha"/>
                <a:ea typeface="Sriracha"/>
                <a:cs typeface="Sriracha"/>
                <a:sym typeface="Sriracha"/>
              </a:rPr>
              <a:t>Phát hiện tấn công Brute Force SSH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21701" y="2991635"/>
            <a:ext cx="12244599" cy="4034301"/>
            <a:chOff x="0" y="0"/>
            <a:chExt cx="16326132" cy="5379068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0426107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alert tcp any any -&gt; any 22 (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548631" y="871626"/>
              <a:ext cx="9022690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msg:"SSH Brute Force Detected";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48631" y="1810580"/>
              <a:ext cx="750911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flow:to_server,established;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548631" y="2749533"/>
              <a:ext cx="1377750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detection_filter:track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 </a:t>
              </a:r>
              <a:r>
                <a:rPr lang="en-US" sz="3399" dirty="0" err="1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by_src</a:t>
              </a:r>
              <a:r>
                <a:rPr lang="en-US" sz="3399" dirty="0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, count 50, seconds 20;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48631" y="3688487"/>
              <a:ext cx="3449220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sid:20002;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627440"/>
              <a:ext cx="16326132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603F20"/>
                  </a:solidFill>
                  <a:latin typeface="Sriracha"/>
                  <a:ea typeface="Sriracha"/>
                  <a:cs typeface="Sriracha"/>
                  <a:sym typeface="Sriracha"/>
                </a:rPr>
                <a:t>)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77069" y="939338"/>
            <a:ext cx="1503261" cy="1503261"/>
          </a:xfrm>
          <a:custGeom>
            <a:avLst/>
            <a:gdLst/>
            <a:ahLst/>
            <a:cxnLst/>
            <a:rect l="l" t="t" r="r" b="b"/>
            <a:pathLst>
              <a:path w="1503261" h="1503261">
                <a:moveTo>
                  <a:pt x="0" y="0"/>
                </a:moveTo>
                <a:lnTo>
                  <a:pt x="1503262" y="0"/>
                </a:lnTo>
                <a:lnTo>
                  <a:pt x="1503262" y="1503261"/>
                </a:lnTo>
                <a:lnTo>
                  <a:pt x="0" y="1503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11315">
            <a:off x="16911800" y="7040630"/>
            <a:ext cx="925592" cy="1105185"/>
          </a:xfrm>
          <a:custGeom>
            <a:avLst/>
            <a:gdLst/>
            <a:ahLst/>
            <a:cxnLst/>
            <a:rect l="l" t="t" r="r" b="b"/>
            <a:pathLst>
              <a:path w="925592" h="1105185">
                <a:moveTo>
                  <a:pt x="0" y="0"/>
                </a:moveTo>
                <a:lnTo>
                  <a:pt x="925592" y="0"/>
                </a:lnTo>
                <a:lnTo>
                  <a:pt x="925592" y="1105185"/>
                </a:lnTo>
                <a:lnTo>
                  <a:pt x="0" y="1105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11315">
            <a:off x="13823349" y="74751"/>
            <a:ext cx="925592" cy="1105185"/>
          </a:xfrm>
          <a:custGeom>
            <a:avLst/>
            <a:gdLst/>
            <a:ahLst/>
            <a:cxnLst/>
            <a:rect l="l" t="t" r="r" b="b"/>
            <a:pathLst>
              <a:path w="925592" h="1105185">
                <a:moveTo>
                  <a:pt x="0" y="0"/>
                </a:moveTo>
                <a:lnTo>
                  <a:pt x="925592" y="0"/>
                </a:lnTo>
                <a:lnTo>
                  <a:pt x="925592" y="1105185"/>
                </a:lnTo>
                <a:lnTo>
                  <a:pt x="0" y="1105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11315">
            <a:off x="12330059" y="3668797"/>
            <a:ext cx="925592" cy="1105185"/>
          </a:xfrm>
          <a:custGeom>
            <a:avLst/>
            <a:gdLst/>
            <a:ahLst/>
            <a:cxnLst/>
            <a:rect l="l" t="t" r="r" b="b"/>
            <a:pathLst>
              <a:path w="925592" h="1105185">
                <a:moveTo>
                  <a:pt x="0" y="0"/>
                </a:moveTo>
                <a:lnTo>
                  <a:pt x="925592" y="0"/>
                </a:lnTo>
                <a:lnTo>
                  <a:pt x="925592" y="1105185"/>
                </a:lnTo>
                <a:lnTo>
                  <a:pt x="0" y="1105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5626" y="8435643"/>
            <a:ext cx="2774548" cy="2199460"/>
          </a:xfrm>
          <a:custGeom>
            <a:avLst/>
            <a:gdLst/>
            <a:ahLst/>
            <a:cxnLst/>
            <a:rect l="l" t="t" r="r" b="b"/>
            <a:pathLst>
              <a:path w="2774548" h="2199460">
                <a:moveTo>
                  <a:pt x="0" y="0"/>
                </a:moveTo>
                <a:lnTo>
                  <a:pt x="2774547" y="0"/>
                </a:lnTo>
                <a:lnTo>
                  <a:pt x="2774547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332987" y="8435643"/>
            <a:ext cx="3009211" cy="2199460"/>
          </a:xfrm>
          <a:custGeom>
            <a:avLst/>
            <a:gdLst/>
            <a:ahLst/>
            <a:cxnLst/>
            <a:rect l="l" t="t" r="r" b="b"/>
            <a:pathLst>
              <a:path w="3009211" h="2199460">
                <a:moveTo>
                  <a:pt x="0" y="0"/>
                </a:moveTo>
                <a:lnTo>
                  <a:pt x="3009211" y="0"/>
                </a:lnTo>
                <a:lnTo>
                  <a:pt x="3009211" y="2199460"/>
                </a:lnTo>
                <a:lnTo>
                  <a:pt x="0" y="219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852852" y="8435643"/>
            <a:ext cx="2549951" cy="2063142"/>
          </a:xfrm>
          <a:custGeom>
            <a:avLst/>
            <a:gdLst/>
            <a:ahLst/>
            <a:cxnLst/>
            <a:rect l="l" t="t" r="r" b="b"/>
            <a:pathLst>
              <a:path w="2549951" h="2063142">
                <a:moveTo>
                  <a:pt x="0" y="0"/>
                </a:moveTo>
                <a:lnTo>
                  <a:pt x="2549952" y="0"/>
                </a:lnTo>
                <a:lnTo>
                  <a:pt x="2549952" y="2063143"/>
                </a:lnTo>
                <a:lnTo>
                  <a:pt x="0" y="2063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895649" y="5978076"/>
            <a:ext cx="5358600" cy="4520709"/>
          </a:xfrm>
          <a:custGeom>
            <a:avLst/>
            <a:gdLst/>
            <a:ahLst/>
            <a:cxnLst/>
            <a:rect l="l" t="t" r="r" b="b"/>
            <a:pathLst>
              <a:path w="5358600" h="4520709">
                <a:moveTo>
                  <a:pt x="0" y="0"/>
                </a:moveTo>
                <a:lnTo>
                  <a:pt x="5358600" y="0"/>
                </a:lnTo>
                <a:lnTo>
                  <a:pt x="5358600" y="4520710"/>
                </a:lnTo>
                <a:lnTo>
                  <a:pt x="0" y="45207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273299" y="8480403"/>
            <a:ext cx="2477926" cy="2018383"/>
          </a:xfrm>
          <a:custGeom>
            <a:avLst/>
            <a:gdLst/>
            <a:ahLst/>
            <a:cxnLst/>
            <a:rect l="l" t="t" r="r" b="b"/>
            <a:pathLst>
              <a:path w="2477926" h="2018383">
                <a:moveTo>
                  <a:pt x="0" y="0"/>
                </a:moveTo>
                <a:lnTo>
                  <a:pt x="2477925" y="0"/>
                </a:lnTo>
                <a:lnTo>
                  <a:pt x="2477925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218822" y="8480403"/>
            <a:ext cx="2587670" cy="2018383"/>
          </a:xfrm>
          <a:custGeom>
            <a:avLst/>
            <a:gdLst/>
            <a:ahLst/>
            <a:cxnLst/>
            <a:rect l="l" t="t" r="r" b="b"/>
            <a:pathLst>
              <a:path w="2587670" h="2018383">
                <a:moveTo>
                  <a:pt x="0" y="0"/>
                </a:moveTo>
                <a:lnTo>
                  <a:pt x="2587670" y="0"/>
                </a:lnTo>
                <a:lnTo>
                  <a:pt x="2587670" y="2018383"/>
                </a:lnTo>
                <a:lnTo>
                  <a:pt x="0" y="20183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1207</Words>
  <Application>Microsoft Office PowerPoint</Application>
  <PresentationFormat>Custom</PresentationFormat>
  <Paragraphs>148</Paragraphs>
  <Slides>28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Varela Round</vt:lpstr>
      <vt:lpstr>Sriracha</vt:lpstr>
      <vt:lpstr>Calibri</vt:lpstr>
      <vt:lpstr>Coiny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phát hiện xâm nhập trên Linux</dc:title>
  <cp:lastModifiedBy>NGUYỄN HỮU TRÍ</cp:lastModifiedBy>
  <cp:revision>6</cp:revision>
  <dcterms:created xsi:type="dcterms:W3CDTF">2006-08-16T00:00:00Z</dcterms:created>
  <dcterms:modified xsi:type="dcterms:W3CDTF">2025-02-18T01:40:33Z</dcterms:modified>
  <dc:identifier>DAGfUFgI7Fg</dc:identifier>
</cp:coreProperties>
</file>